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54"/>
  </p:notesMasterIdLst>
  <p:sldIdLst>
    <p:sldId id="256" r:id="rId5"/>
    <p:sldId id="257" r:id="rId6"/>
    <p:sldId id="260" r:id="rId7"/>
    <p:sldId id="261" r:id="rId8"/>
    <p:sldId id="262" r:id="rId9"/>
    <p:sldId id="285" r:id="rId10"/>
    <p:sldId id="286" r:id="rId11"/>
    <p:sldId id="268" r:id="rId12"/>
    <p:sldId id="287" r:id="rId13"/>
    <p:sldId id="264" r:id="rId14"/>
    <p:sldId id="265" r:id="rId15"/>
    <p:sldId id="266" r:id="rId16"/>
    <p:sldId id="263" r:id="rId17"/>
    <p:sldId id="360" r:id="rId18"/>
    <p:sldId id="374" r:id="rId19"/>
    <p:sldId id="375" r:id="rId20"/>
    <p:sldId id="376" r:id="rId21"/>
    <p:sldId id="377" r:id="rId22"/>
    <p:sldId id="378" r:id="rId23"/>
    <p:sldId id="379" r:id="rId24"/>
    <p:sldId id="380" r:id="rId25"/>
    <p:sldId id="381" r:id="rId26"/>
    <p:sldId id="382" r:id="rId27"/>
    <p:sldId id="383" r:id="rId28"/>
    <p:sldId id="384" r:id="rId29"/>
    <p:sldId id="385" r:id="rId30"/>
    <p:sldId id="386" r:id="rId31"/>
    <p:sldId id="387" r:id="rId32"/>
    <p:sldId id="388" r:id="rId33"/>
    <p:sldId id="389" r:id="rId34"/>
    <p:sldId id="390" r:id="rId35"/>
    <p:sldId id="344" r:id="rId36"/>
    <p:sldId id="345" r:id="rId37"/>
    <p:sldId id="346" r:id="rId38"/>
    <p:sldId id="347" r:id="rId39"/>
    <p:sldId id="348" r:id="rId40"/>
    <p:sldId id="349" r:id="rId41"/>
    <p:sldId id="350" r:id="rId42"/>
    <p:sldId id="258" r:id="rId43"/>
    <p:sldId id="259" r:id="rId44"/>
    <p:sldId id="351" r:id="rId45"/>
    <p:sldId id="352" r:id="rId46"/>
    <p:sldId id="353" r:id="rId47"/>
    <p:sldId id="354" r:id="rId48"/>
    <p:sldId id="355" r:id="rId49"/>
    <p:sldId id="356" r:id="rId50"/>
    <p:sldId id="357" r:id="rId51"/>
    <p:sldId id="358" r:id="rId52"/>
    <p:sldId id="359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senza titolo" id="{652EA7F8-D28C-4EA7-9649-5FBE0893DD24}">
          <p14:sldIdLst>
            <p14:sldId id="256"/>
            <p14:sldId id="257"/>
            <p14:sldId id="260"/>
            <p14:sldId id="261"/>
            <p14:sldId id="262"/>
            <p14:sldId id="285"/>
            <p14:sldId id="286"/>
            <p14:sldId id="268"/>
            <p14:sldId id="287"/>
            <p14:sldId id="264"/>
            <p14:sldId id="265"/>
            <p14:sldId id="266"/>
            <p14:sldId id="263"/>
          </p14:sldIdLst>
        </p14:section>
        <p14:section name="onlyTabs" id="{5AF9A7C9-7706-47FA-ABDE-65E8983094B2}">
          <p14:sldIdLst>
            <p14:sldId id="360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</p14:sldIdLst>
        </p14:section>
        <p14:section name="Database" id="{55AF95C4-D553-4DA4-864F-46FF128625FE}">
          <p14:sldIdLst>
            <p14:sldId id="344"/>
            <p14:sldId id="345"/>
            <p14:sldId id="346"/>
            <p14:sldId id="347"/>
            <p14:sldId id="348"/>
            <p14:sldId id="349"/>
            <p14:sldId id="350"/>
            <p14:sldId id="258"/>
            <p14:sldId id="259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138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0BED4E-2569-49EE-AB85-8056AB1BC9AC}" type="datetimeFigureOut">
              <a:rPr lang="it-IT" smtClean="0"/>
              <a:t>08/07/2021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368C23-0846-4673-ADEA-51114FC6617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5901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5BF69E-E728-47B2-843E-4E09E2B112D3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0573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D8EE16-8B77-4F13-8844-36AA5F6B5B7F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2981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79769-3978-49F5-A8F0-63B0CD0DBFCD}" type="datetime1">
              <a:rPr lang="it-IT" smtClean="0"/>
              <a:t>08/07/2021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Mobile Programming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1203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B8C6BB1A-4E09-459B-99AF-DD7010F89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39778" y="136524"/>
            <a:ext cx="951143" cy="11161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7874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Mobile Programming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‹N›</a:t>
            </a:fld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08/07/2021</a:t>
            </a:fld>
            <a:endParaRPr lang="it-IT" dirty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F04EA2DB-1314-4DF4-94FB-9EE366966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0" y="1460499"/>
            <a:ext cx="8362950" cy="467350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2800">
                <a:latin typeface="+mn-lt"/>
              </a:defRPr>
            </a:lvl1pPr>
            <a:lvl2pPr>
              <a:lnSpc>
                <a:spcPct val="110000"/>
              </a:lnSpc>
              <a:defRPr sz="2400"/>
            </a:lvl2pPr>
            <a:lvl3pPr>
              <a:lnSpc>
                <a:spcPct val="110000"/>
              </a:lnSpc>
              <a:defRPr sz="2000"/>
            </a:lvl3pPr>
            <a:lvl4pPr>
              <a:lnSpc>
                <a:spcPct val="110000"/>
              </a:lnSpc>
              <a:defRPr sz="1800"/>
            </a:lvl4pPr>
            <a:lvl5pPr>
              <a:lnSpc>
                <a:spcPct val="110000"/>
              </a:lnSpc>
              <a:defRPr sz="18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45448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B8C6BB1A-4E09-459B-99AF-DD7010F89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39778" y="136524"/>
            <a:ext cx="951143" cy="11161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 rot="16200000">
            <a:off x="-2391570" y="2767807"/>
            <a:ext cx="6040439" cy="777874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it-IT" dirty="0" err="1"/>
              <a:t>CodeLab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0928" y="136524"/>
            <a:ext cx="7691719" cy="6040439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Mobile Programming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‹N›</a:t>
            </a:fld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08/07/2021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4682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dro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60360B4-E7A1-4448-B245-41E6B05E6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5647-9F98-4F3B-BE46-7CDECE950A8D}" type="datetime1">
              <a:rPr lang="it-IT" smtClean="0"/>
              <a:t>08/07/2021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43312A2-CF0D-4C97-BE7C-03A12F7AB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54FD36C-A1F2-4274-BB2F-124109527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‹N›</a:t>
            </a:fld>
            <a:endParaRPr lang="it-IT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E4E8AFD-8898-4718-9A48-025F2B24E7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974010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559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F8B32-FABF-422D-89BB-9239702D2D84}" type="datetime1">
              <a:rPr lang="it-IT" smtClean="0"/>
              <a:t>08/07/2021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4804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1F865-0680-47AF-AE21-9BFE37198076}" type="datetimeFigureOut">
              <a:rPr lang="it-IT" smtClean="0"/>
              <a:t>08/07/2021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DDDD9-E23C-4704-A4E7-675149883C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370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1F865-0680-47AF-AE21-9BFE37198076}" type="datetimeFigureOut">
              <a:rPr lang="it-IT" smtClean="0"/>
              <a:t>08/07/2021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DDDD9-E23C-4704-A4E7-675149883C3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9298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965647-9F98-4F3B-BE46-7CDECE950A8D}" type="datetime1">
              <a:rPr lang="it-IT" smtClean="0"/>
              <a:t>08/07/2021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Mobile Programming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066F0-4D30-4799-9F72-EBBB480C828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2565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7" r:id="rId3"/>
    <p:sldLayoutId id="2147483675" r:id="rId4"/>
    <p:sldLayoutId id="2147483676" r:id="rId5"/>
    <p:sldLayoutId id="2147483678" r:id="rId6"/>
    <p:sldLayoutId id="2147483679" r:id="rId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arla" panose="020B00040305030300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arla" panose="020B00040305030300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D8275C-E327-4241-B401-63BF620F1D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57252"/>
            <a:ext cx="6858000" cy="1545980"/>
          </a:xfrm>
        </p:spPr>
        <p:txBody>
          <a:bodyPr>
            <a:normAutofit/>
          </a:bodyPr>
          <a:lstStyle/>
          <a:p>
            <a:r>
              <a:rPr lang="it-IT" sz="8625" dirty="0">
                <a:solidFill>
                  <a:srgbClr val="FF0000"/>
                </a:solidFill>
                <a:latin typeface="Segoe Print" panose="02000600000000000000" pitchFamily="2" charset="0"/>
                <a:ea typeface="Malgun Gothic" panose="020B0503020000020004" pitchFamily="34" charset="-127"/>
              </a:rPr>
              <a:t>Yahtzee!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1A3A58E-DA60-4489-A072-8B78B78CC4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5844" y="2994395"/>
            <a:ext cx="2491364" cy="2355231"/>
          </a:xfrm>
        </p:spPr>
        <p:txBody>
          <a:bodyPr>
            <a:normAutofit fontScale="92500"/>
          </a:bodyPr>
          <a:lstStyle/>
          <a:p>
            <a:r>
              <a:rPr lang="it-IT" sz="3000" dirty="0">
                <a:solidFill>
                  <a:schemeClr val="bg2">
                    <a:lumMod val="50000"/>
                  </a:schemeClr>
                </a:solidFill>
                <a:latin typeface="Seaford" panose="020B0502030303020204" pitchFamily="34" charset="0"/>
                <a:cs typeface="Times New Roman" panose="02020603050405020304" pitchFamily="18" charset="0"/>
              </a:rPr>
              <a:t>Gruppo: PC+4</a:t>
            </a:r>
          </a:p>
          <a:p>
            <a:r>
              <a:rPr lang="it-IT" sz="2400" dirty="0">
                <a:solidFill>
                  <a:srgbClr val="FF66FF"/>
                </a:solidFill>
                <a:latin typeface="Seaford" panose="020B0502030303020204" pitchFamily="34" charset="0"/>
                <a:cs typeface="Times New Roman" panose="02020603050405020304" pitchFamily="18" charset="0"/>
              </a:rPr>
              <a:t>Cinelli Alessia</a:t>
            </a:r>
          </a:p>
          <a:p>
            <a:r>
              <a:rPr lang="it-IT" sz="2400" dirty="0">
                <a:solidFill>
                  <a:srgbClr val="0070C0"/>
                </a:solidFill>
                <a:latin typeface="Seaford" panose="020B0502030303020204" pitchFamily="34" charset="0"/>
                <a:cs typeface="Times New Roman" panose="02020603050405020304" pitchFamily="18" charset="0"/>
              </a:rPr>
              <a:t>Conti Giuseppe </a:t>
            </a:r>
          </a:p>
          <a:p>
            <a:r>
              <a:rPr lang="it-IT" sz="2400" dirty="0">
                <a:solidFill>
                  <a:srgbClr val="FF0000"/>
                </a:solidFill>
                <a:latin typeface="Seaford" panose="020B0502030303020204" pitchFamily="34" charset="0"/>
                <a:cs typeface="Times New Roman" panose="02020603050405020304" pitchFamily="18" charset="0"/>
              </a:rPr>
              <a:t>Reali Manuela</a:t>
            </a:r>
          </a:p>
          <a:p>
            <a:r>
              <a:rPr lang="it-IT" sz="2400" dirty="0">
                <a:solidFill>
                  <a:srgbClr val="009900"/>
                </a:solidFill>
                <a:latin typeface="Seaford" panose="020B0502030303020204" pitchFamily="34" charset="0"/>
                <a:cs typeface="Times New Roman" panose="02020603050405020304" pitchFamily="18" charset="0"/>
              </a:rPr>
              <a:t>Tozzi Andrea</a:t>
            </a:r>
          </a:p>
          <a:p>
            <a:endParaRPr lang="it-IT" dirty="0"/>
          </a:p>
        </p:txBody>
      </p:sp>
      <p:sp>
        <p:nvSpPr>
          <p:cNvPr id="4" name="Segnaposto piè di pagina 2">
            <a:extLst>
              <a:ext uri="{FF2B5EF4-FFF2-40B4-BE49-F238E27FC236}">
                <a16:creationId xmlns:a16="http://schemas.microsoft.com/office/drawing/2014/main" id="{87D4685A-61F9-4608-A11A-B061B326D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it-IT"/>
              <a:t>Mobile Programming 2021</a:t>
            </a:r>
          </a:p>
        </p:txBody>
      </p:sp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FEB378F2-B7BE-4D61-9834-702F831BE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45066F0-4D30-4799-9F72-EBBB480C828E}" type="slidenum">
              <a:rPr lang="it-IT" smtClean="0"/>
              <a:t>1</a:t>
            </a:fld>
            <a:endParaRPr lang="it-IT"/>
          </a:p>
        </p:txBody>
      </p:sp>
      <p:sp>
        <p:nvSpPr>
          <p:cNvPr id="6" name="Segnaposto data 4">
            <a:extLst>
              <a:ext uri="{FF2B5EF4-FFF2-40B4-BE49-F238E27FC236}">
                <a16:creationId xmlns:a16="http://schemas.microsoft.com/office/drawing/2014/main" id="{E9BBC999-34A2-4E89-8C54-618E6D50B3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B676431C-B002-4165-B42A-0E7F7930A3D2}" type="datetime1">
              <a:rPr lang="it-IT" smtClean="0"/>
              <a:t>08/07/2021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6101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4EC00C3A-BBC5-45B2-AF62-398B9C8464CB}"/>
              </a:ext>
            </a:extLst>
          </p:cNvPr>
          <p:cNvSpPr txBox="1"/>
          <p:nvPr/>
        </p:nvSpPr>
        <p:spPr>
          <a:xfrm>
            <a:off x="1609498" y="975954"/>
            <a:ext cx="5925004" cy="5078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1350" dirty="0"/>
              <a:t>E’ stato riutilizzato il layout del Multiplayer, ma i punti giocati dall’ I.A. sono meno evidenti e i suoi lanci non vengono visualizzati, per rendere il gioco più veloce.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51A4F6C-4A3D-4F31-80A7-C695BA870050}"/>
              </a:ext>
            </a:extLst>
          </p:cNvPr>
          <p:cNvSpPr txBox="1"/>
          <p:nvPr/>
        </p:nvSpPr>
        <p:spPr>
          <a:xfrm>
            <a:off x="1924215" y="1880168"/>
            <a:ext cx="1735074" cy="300082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it-IT" sz="1350" dirty="0"/>
              <a:t>Punti giocati dal robot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E6407D7-21A4-43B8-90AC-B609246B64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95"/>
          <a:stretch/>
        </p:blipFill>
        <p:spPr>
          <a:xfrm>
            <a:off x="97654" y="1844949"/>
            <a:ext cx="1749841" cy="3488741"/>
          </a:xfrm>
          <a:prstGeom prst="rect">
            <a:avLst/>
          </a:prstGeom>
        </p:spPr>
      </p:pic>
      <p:cxnSp>
        <p:nvCxnSpPr>
          <p:cNvPr id="24" name="Connettore a gomito 23">
            <a:extLst>
              <a:ext uri="{FF2B5EF4-FFF2-40B4-BE49-F238E27FC236}">
                <a16:creationId xmlns:a16="http://schemas.microsoft.com/office/drawing/2014/main" id="{70183850-EBD5-4E71-984A-E183D0D82EB7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1723869" y="2180250"/>
            <a:ext cx="1067883" cy="170798"/>
          </a:xfrm>
          <a:prstGeom prst="bentConnector2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ADDC64CD-2A3A-4A99-A55A-515F865127A8}"/>
              </a:ext>
            </a:extLst>
          </p:cNvPr>
          <p:cNvSpPr txBox="1"/>
          <p:nvPr/>
        </p:nvSpPr>
        <p:spPr>
          <a:xfrm>
            <a:off x="97654" y="5487355"/>
            <a:ext cx="2635654" cy="50783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1350" dirty="0"/>
              <a:t>Ad ogni turno giocato, la funzione </a:t>
            </a:r>
            <a:r>
              <a:rPr lang="it-IT" sz="1350" dirty="0">
                <a:solidFill>
                  <a:srgbClr val="FFC000"/>
                </a:solidFill>
              </a:rPr>
              <a:t>iaGame() </a:t>
            </a:r>
            <a:r>
              <a:rPr lang="it-IT" sz="1350" dirty="0"/>
              <a:t>viene richiamata.</a:t>
            </a:r>
          </a:p>
        </p:txBody>
      </p: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351B4A74-5527-47B4-AF83-59E3D7CB1C0D}"/>
              </a:ext>
            </a:extLst>
          </p:cNvPr>
          <p:cNvCxnSpPr/>
          <p:nvPr/>
        </p:nvCxnSpPr>
        <p:spPr>
          <a:xfrm>
            <a:off x="1562050" y="5241219"/>
            <a:ext cx="0" cy="23324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FB3D8019-0590-4366-8BB7-8C407322FB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64" t="11616" r="33680" b="17154"/>
          <a:stretch/>
        </p:blipFill>
        <p:spPr>
          <a:xfrm>
            <a:off x="2793062" y="2549707"/>
            <a:ext cx="3999216" cy="2783983"/>
          </a:xfrm>
          <a:prstGeom prst="rect">
            <a:avLst/>
          </a:prstGeom>
        </p:spPr>
      </p:pic>
      <p:cxnSp>
        <p:nvCxnSpPr>
          <p:cNvPr id="9" name="Connettore a gomito 8">
            <a:extLst>
              <a:ext uri="{FF2B5EF4-FFF2-40B4-BE49-F238E27FC236}">
                <a16:creationId xmlns:a16="http://schemas.microsoft.com/office/drawing/2014/main" id="{2112E9EB-600D-4529-BEC5-62F9EF5DC439}"/>
              </a:ext>
            </a:extLst>
          </p:cNvPr>
          <p:cNvCxnSpPr/>
          <p:nvPr/>
        </p:nvCxnSpPr>
        <p:spPr>
          <a:xfrm rot="5400000" flipH="1" flipV="1">
            <a:off x="1084054" y="3779654"/>
            <a:ext cx="2881455" cy="533942"/>
          </a:xfrm>
          <a:prstGeom prst="bentConnector3">
            <a:avLst>
              <a:gd name="adj1" fmla="val 100008"/>
            </a:avLst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6B136089-ED23-40FC-882F-9D849BE0C0B2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5461093" y="2634659"/>
            <a:ext cx="1564576" cy="126958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7BC2160-2960-4FF0-991A-D68822D5A337}"/>
              </a:ext>
            </a:extLst>
          </p:cNvPr>
          <p:cNvSpPr txBox="1"/>
          <p:nvPr/>
        </p:nvSpPr>
        <p:spPr>
          <a:xfrm>
            <a:off x="7025669" y="2276868"/>
            <a:ext cx="2062537" cy="715581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it-IT" sz="1350" dirty="0"/>
              <a:t>Restituisce la combinazione più conveniente posseduta. 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8EE7BE4-99DE-4584-8BCD-6597A3495F9E}"/>
              </a:ext>
            </a:extLst>
          </p:cNvPr>
          <p:cNvSpPr txBox="1"/>
          <p:nvPr/>
        </p:nvSpPr>
        <p:spPr>
          <a:xfrm>
            <a:off x="7162134" y="3072603"/>
            <a:ext cx="1926071" cy="196207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350" dirty="0"/>
              <a:t>Una volta presa coscienza della miglior combinazione, la mano viene passata alla rispettiva funzione, che decide, in base alla situazione della partita, dove è più opportuno giocare.</a:t>
            </a:r>
          </a:p>
        </p:txBody>
      </p:sp>
      <p:cxnSp>
        <p:nvCxnSpPr>
          <p:cNvPr id="26" name="Connettore curvo 25">
            <a:extLst>
              <a:ext uri="{FF2B5EF4-FFF2-40B4-BE49-F238E27FC236}">
                <a16:creationId xmlns:a16="http://schemas.microsoft.com/office/drawing/2014/main" id="{3953D396-43FC-459D-98A8-4C8B40AF12FD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5168280" y="2956503"/>
            <a:ext cx="2956890" cy="116100"/>
          </a:xfrm>
          <a:prstGeom prst="curved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A30BB851-F931-4ED5-87FB-C0CD9C0E0AF5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3736016" y="3188700"/>
            <a:ext cx="3426118" cy="864941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B0360805-4456-4410-9630-D5C2E052073D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3736016" y="3372352"/>
            <a:ext cx="3426118" cy="681289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C6E15056-DF11-45DB-B9B0-F66E76935CEA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3736014" y="3589318"/>
            <a:ext cx="3426120" cy="46432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68EAB517-3759-4D3A-8F51-240B8AA5F476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3804386" y="3762446"/>
            <a:ext cx="3357748" cy="291195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23EF57E8-0A00-441D-BD39-A491FA10898A}"/>
              </a:ext>
            </a:extLst>
          </p:cNvPr>
          <p:cNvCxnSpPr>
            <a:cxnSpLocks/>
          </p:cNvCxnSpPr>
          <p:nvPr/>
        </p:nvCxnSpPr>
        <p:spPr>
          <a:xfrm flipH="1" flipV="1">
            <a:off x="3943088" y="3941696"/>
            <a:ext cx="3219046" cy="100403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EC45F1D3-F539-430C-8E9D-2767DF5568CE}"/>
              </a:ext>
            </a:extLst>
          </p:cNvPr>
          <p:cNvCxnSpPr>
            <a:cxnSpLocks/>
          </p:cNvCxnSpPr>
          <p:nvPr/>
        </p:nvCxnSpPr>
        <p:spPr>
          <a:xfrm flipH="1">
            <a:off x="3943088" y="4042100"/>
            <a:ext cx="3219046" cy="3046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2 52">
            <a:extLst>
              <a:ext uri="{FF2B5EF4-FFF2-40B4-BE49-F238E27FC236}">
                <a16:creationId xmlns:a16="http://schemas.microsoft.com/office/drawing/2014/main" id="{A20DA0D6-D177-4BEE-BE9F-3D701FD0F33F}"/>
              </a:ext>
            </a:extLst>
          </p:cNvPr>
          <p:cNvCxnSpPr>
            <a:cxnSpLocks/>
          </p:cNvCxnSpPr>
          <p:nvPr/>
        </p:nvCxnSpPr>
        <p:spPr>
          <a:xfrm flipH="1">
            <a:off x="3881442" y="4042098"/>
            <a:ext cx="3280691" cy="198660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67AF96CF-B7D6-41F9-8571-FBEE5B21709E}"/>
              </a:ext>
            </a:extLst>
          </p:cNvPr>
          <p:cNvSpPr txBox="1"/>
          <p:nvPr/>
        </p:nvSpPr>
        <p:spPr>
          <a:xfrm>
            <a:off x="3003003" y="5487355"/>
            <a:ext cx="6085202" cy="507831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it-IT" sz="1350" dirty="0"/>
              <a:t>Il robot è in grado di bloccare dei dadi e lanciare alla ricerca di migliori punteggi. Maggior punteggio ottenuto: 334 (Senza imbrogliare, e baciato dalla fortuna!).</a:t>
            </a:r>
          </a:p>
        </p:txBody>
      </p:sp>
      <p:sp>
        <p:nvSpPr>
          <p:cNvPr id="23" name="Titolo 1">
            <a:extLst>
              <a:ext uri="{FF2B5EF4-FFF2-40B4-BE49-F238E27FC236}">
                <a16:creationId xmlns:a16="http://schemas.microsoft.com/office/drawing/2014/main" id="{61D1798B-7D9E-4F58-BDE7-ED3B1425D745}"/>
              </a:ext>
            </a:extLst>
          </p:cNvPr>
          <p:cNvSpPr txBox="1">
            <a:spLocks/>
          </p:cNvSpPr>
          <p:nvPr/>
        </p:nvSpPr>
        <p:spPr>
          <a:xfrm>
            <a:off x="97654" y="146978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dirty="0">
                <a:solidFill>
                  <a:srgbClr val="FF0000"/>
                </a:solidFill>
                <a:latin typeface="Segoe Print" panose="02000600000000000000" pitchFamily="2" charset="0"/>
              </a:rPr>
              <a:t>VS Robot</a:t>
            </a:r>
          </a:p>
        </p:txBody>
      </p:sp>
      <p:sp>
        <p:nvSpPr>
          <p:cNvPr id="25" name="Segnaposto piè di pagina 2">
            <a:extLst>
              <a:ext uri="{FF2B5EF4-FFF2-40B4-BE49-F238E27FC236}">
                <a16:creationId xmlns:a16="http://schemas.microsoft.com/office/drawing/2014/main" id="{CE82CC63-478F-471E-9634-8AE805487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it-IT"/>
              <a:t>Mobile Programming 2021</a:t>
            </a:r>
          </a:p>
        </p:txBody>
      </p:sp>
      <p:sp>
        <p:nvSpPr>
          <p:cNvPr id="27" name="Segnaposto numero diapositiva 3">
            <a:extLst>
              <a:ext uri="{FF2B5EF4-FFF2-40B4-BE49-F238E27FC236}">
                <a16:creationId xmlns:a16="http://schemas.microsoft.com/office/drawing/2014/main" id="{A39EC064-E81C-4D4F-AD48-3EA31750E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45066F0-4D30-4799-9F72-EBBB480C828E}" type="slidenum">
              <a:rPr lang="it-IT" smtClean="0"/>
              <a:t>10</a:t>
            </a:fld>
            <a:endParaRPr lang="it-IT"/>
          </a:p>
        </p:txBody>
      </p:sp>
      <p:sp>
        <p:nvSpPr>
          <p:cNvPr id="28" name="Segnaposto data 4">
            <a:extLst>
              <a:ext uri="{FF2B5EF4-FFF2-40B4-BE49-F238E27FC236}">
                <a16:creationId xmlns:a16="http://schemas.microsoft.com/office/drawing/2014/main" id="{88254958-3A75-4A0E-879A-8773E433CC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B676431C-B002-4165-B42A-0E7F7930A3D2}" type="datetime1">
              <a:rPr lang="it-IT" smtClean="0"/>
              <a:t>08/07/2021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9806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ED717EA7-0CFC-48A4-8774-3E7B97F834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81" b="19705"/>
          <a:stretch/>
        </p:blipFill>
        <p:spPr>
          <a:xfrm>
            <a:off x="3735913" y="2711274"/>
            <a:ext cx="1599305" cy="205107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581872AC-000C-4AF3-A21C-7D0A1D6ECA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46"/>
          <a:stretch/>
        </p:blipFill>
        <p:spPr>
          <a:xfrm>
            <a:off x="115351" y="1769214"/>
            <a:ext cx="1744851" cy="366014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690752A-1EDA-419E-BB8F-9887B3F8C3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021" b="19765"/>
          <a:stretch/>
        </p:blipFill>
        <p:spPr>
          <a:xfrm>
            <a:off x="2026224" y="3727163"/>
            <a:ext cx="1599305" cy="2051076"/>
          </a:xfrm>
          <a:prstGeom prst="rect">
            <a:avLst/>
          </a:prstGeom>
        </p:spPr>
      </p:pic>
      <p:pic>
        <p:nvPicPr>
          <p:cNvPr id="45" name="Immagine 44">
            <a:extLst>
              <a:ext uri="{FF2B5EF4-FFF2-40B4-BE49-F238E27FC236}">
                <a16:creationId xmlns:a16="http://schemas.microsoft.com/office/drawing/2014/main" id="{DD7A6A14-EAA6-4E8A-86A9-0A2488FDF0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874" b="20449"/>
          <a:stretch/>
        </p:blipFill>
        <p:spPr>
          <a:xfrm>
            <a:off x="2026225" y="1628204"/>
            <a:ext cx="1599305" cy="1997853"/>
          </a:xfrm>
          <a:prstGeom prst="rect">
            <a:avLst/>
          </a:prstGeom>
        </p:spPr>
      </p:pic>
      <p:cxnSp>
        <p:nvCxnSpPr>
          <p:cNvPr id="23" name="Connettore a gomito 22">
            <a:extLst>
              <a:ext uri="{FF2B5EF4-FFF2-40B4-BE49-F238E27FC236}">
                <a16:creationId xmlns:a16="http://schemas.microsoft.com/office/drawing/2014/main" id="{CA40E7A3-12CF-41BE-BE53-FA154F276D21}"/>
              </a:ext>
            </a:extLst>
          </p:cNvPr>
          <p:cNvCxnSpPr>
            <a:cxnSpLocks/>
          </p:cNvCxnSpPr>
          <p:nvPr/>
        </p:nvCxnSpPr>
        <p:spPr>
          <a:xfrm flipV="1">
            <a:off x="1600948" y="2652855"/>
            <a:ext cx="589239" cy="332280"/>
          </a:xfrm>
          <a:prstGeom prst="bentConnector3">
            <a:avLst>
              <a:gd name="adj1" fmla="val 50000"/>
            </a:avLst>
          </a:prstGeom>
          <a:ln w="28575">
            <a:solidFill>
              <a:srgbClr val="FF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a gomito 51">
            <a:extLst>
              <a:ext uri="{FF2B5EF4-FFF2-40B4-BE49-F238E27FC236}">
                <a16:creationId xmlns:a16="http://schemas.microsoft.com/office/drawing/2014/main" id="{584D89B7-F7A2-4218-884A-D026D9CF7F69}"/>
              </a:ext>
            </a:extLst>
          </p:cNvPr>
          <p:cNvCxnSpPr>
            <a:cxnSpLocks/>
          </p:cNvCxnSpPr>
          <p:nvPr/>
        </p:nvCxnSpPr>
        <p:spPr>
          <a:xfrm rot="16200000" flipH="1">
            <a:off x="-110262" y="3228746"/>
            <a:ext cx="2571857" cy="2057963"/>
          </a:xfrm>
          <a:prstGeom prst="bentConnector3">
            <a:avLst>
              <a:gd name="adj1" fmla="val 100013"/>
            </a:avLst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DCCCD2B7-3D06-4A1E-8A1C-1F78AE898A87}"/>
              </a:ext>
            </a:extLst>
          </p:cNvPr>
          <p:cNvCxnSpPr>
            <a:cxnSpLocks/>
          </p:cNvCxnSpPr>
          <p:nvPr/>
        </p:nvCxnSpPr>
        <p:spPr>
          <a:xfrm flipH="1">
            <a:off x="146684" y="2985135"/>
            <a:ext cx="316915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a gomito 74">
            <a:extLst>
              <a:ext uri="{FF2B5EF4-FFF2-40B4-BE49-F238E27FC236}">
                <a16:creationId xmlns:a16="http://schemas.microsoft.com/office/drawing/2014/main" id="{50E2EC93-F864-445A-93AF-2759FDE77895}"/>
              </a:ext>
            </a:extLst>
          </p:cNvPr>
          <p:cNvCxnSpPr>
            <a:cxnSpLocks/>
          </p:cNvCxnSpPr>
          <p:nvPr/>
        </p:nvCxnSpPr>
        <p:spPr>
          <a:xfrm flipV="1">
            <a:off x="2585154" y="4569511"/>
            <a:ext cx="1500170" cy="974146"/>
          </a:xfrm>
          <a:prstGeom prst="bentConnector3">
            <a:avLst>
              <a:gd name="adj1" fmla="val 100117"/>
            </a:avLst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a gomito 77">
            <a:extLst>
              <a:ext uri="{FF2B5EF4-FFF2-40B4-BE49-F238E27FC236}">
                <a16:creationId xmlns:a16="http://schemas.microsoft.com/office/drawing/2014/main" id="{3A01E67A-EFD4-43F1-A34F-E68CDC332F27}"/>
              </a:ext>
            </a:extLst>
          </p:cNvPr>
          <p:cNvCxnSpPr>
            <a:cxnSpLocks/>
          </p:cNvCxnSpPr>
          <p:nvPr/>
        </p:nvCxnSpPr>
        <p:spPr>
          <a:xfrm>
            <a:off x="2393236" y="3415665"/>
            <a:ext cx="1696549" cy="1056203"/>
          </a:xfrm>
          <a:prstGeom prst="bentConnector3">
            <a:avLst>
              <a:gd name="adj1" fmla="val 99968"/>
            </a:avLst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ttore 2 80">
            <a:extLst>
              <a:ext uri="{FF2B5EF4-FFF2-40B4-BE49-F238E27FC236}">
                <a16:creationId xmlns:a16="http://schemas.microsoft.com/office/drawing/2014/main" id="{48DF3C07-3E29-4CAA-98AF-661326A7D4C0}"/>
              </a:ext>
            </a:extLst>
          </p:cNvPr>
          <p:cNvCxnSpPr>
            <a:cxnSpLocks/>
          </p:cNvCxnSpPr>
          <p:nvPr/>
        </p:nvCxnSpPr>
        <p:spPr>
          <a:xfrm>
            <a:off x="4242452" y="4529001"/>
            <a:ext cx="173736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Immagine 20">
            <a:extLst>
              <a:ext uri="{FF2B5EF4-FFF2-40B4-BE49-F238E27FC236}">
                <a16:creationId xmlns:a16="http://schemas.microsoft.com/office/drawing/2014/main" id="{617D4651-67ED-40B9-ACA6-E81C542FA0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854" t="17592" r="50000" b="42593"/>
          <a:stretch/>
        </p:blipFill>
        <p:spPr>
          <a:xfrm>
            <a:off x="5582948" y="4652835"/>
            <a:ext cx="3301237" cy="179687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11E03D9-2A64-488C-84E0-30AF294C55C2}"/>
              </a:ext>
            </a:extLst>
          </p:cNvPr>
          <p:cNvSpPr txBox="1"/>
          <p:nvPr/>
        </p:nvSpPr>
        <p:spPr>
          <a:xfrm>
            <a:off x="3791553" y="373920"/>
            <a:ext cx="2113983" cy="132343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Premendo ‘’Ospita’’ il dispositivo apre il Server, permettendo ad altri dispositivi Client di connettersi.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4EBFD4F-0666-4F53-8FCD-41E05AC6576B}"/>
              </a:ext>
            </a:extLst>
          </p:cNvPr>
          <p:cNvSpPr txBox="1"/>
          <p:nvPr/>
        </p:nvSpPr>
        <p:spPr>
          <a:xfrm>
            <a:off x="5855583" y="3779228"/>
            <a:ext cx="2755965" cy="830997"/>
          </a:xfrm>
          <a:prstGeom prst="rect">
            <a:avLst/>
          </a:prstGeom>
          <a:noFill/>
          <a:ln w="19050">
            <a:solidFill>
              <a:srgbClr val="FF3399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Premendo su ‘’Lista Dispositivi’’ si diventerà Client, verrà visualizzata la lista dei dispositivi accoppiati e premendo su uno di essi si tenterà la connessione.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10BDCA98-41E3-42D8-95B9-6F9FC3D8567B}"/>
              </a:ext>
            </a:extLst>
          </p:cNvPr>
          <p:cNvSpPr/>
          <p:nvPr/>
        </p:nvSpPr>
        <p:spPr>
          <a:xfrm>
            <a:off x="6115050" y="5569053"/>
            <a:ext cx="1059180" cy="114300"/>
          </a:xfrm>
          <a:prstGeom prst="rect">
            <a:avLst/>
          </a:prstGeom>
          <a:noFill/>
          <a:ln w="9525" cap="flat" cmpd="sng" algn="ctr">
            <a:solidFill>
              <a:srgbClr val="FF3399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24" name="Titolo 1">
            <a:extLst>
              <a:ext uri="{FF2B5EF4-FFF2-40B4-BE49-F238E27FC236}">
                <a16:creationId xmlns:a16="http://schemas.microsoft.com/office/drawing/2014/main" id="{35D9CE3A-06AD-44BD-A596-86103E25FEF8}"/>
              </a:ext>
            </a:extLst>
          </p:cNvPr>
          <p:cNvSpPr txBox="1">
            <a:spLocks/>
          </p:cNvSpPr>
          <p:nvPr/>
        </p:nvSpPr>
        <p:spPr>
          <a:xfrm>
            <a:off x="97654" y="146978"/>
            <a:ext cx="2401706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dirty="0">
                <a:solidFill>
                  <a:srgbClr val="FF0000"/>
                </a:solidFill>
                <a:latin typeface="Segoe Print" panose="02000600000000000000" pitchFamily="2" charset="0"/>
              </a:rPr>
              <a:t>Bluetooth</a:t>
            </a:r>
          </a:p>
        </p:txBody>
      </p:sp>
      <p:sp>
        <p:nvSpPr>
          <p:cNvPr id="25" name="Segnaposto piè di pagina 2">
            <a:extLst>
              <a:ext uri="{FF2B5EF4-FFF2-40B4-BE49-F238E27FC236}">
                <a16:creationId xmlns:a16="http://schemas.microsoft.com/office/drawing/2014/main" id="{35105560-B672-4544-9E54-BECEBDE34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it-IT"/>
              <a:t>Mobile Programming 2021</a:t>
            </a:r>
          </a:p>
        </p:txBody>
      </p:sp>
      <p:sp>
        <p:nvSpPr>
          <p:cNvPr id="26" name="Segnaposto numero diapositiva 3">
            <a:extLst>
              <a:ext uri="{FF2B5EF4-FFF2-40B4-BE49-F238E27FC236}">
                <a16:creationId xmlns:a16="http://schemas.microsoft.com/office/drawing/2014/main" id="{A9FFCFC6-0B07-4ADE-9BD5-B6F0A0A85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45066F0-4D30-4799-9F72-EBBB480C828E}" type="slidenum">
              <a:rPr lang="it-IT" smtClean="0"/>
              <a:t>11</a:t>
            </a:fld>
            <a:endParaRPr lang="it-IT"/>
          </a:p>
        </p:txBody>
      </p:sp>
      <p:sp>
        <p:nvSpPr>
          <p:cNvPr id="27" name="Segnaposto data 4">
            <a:extLst>
              <a:ext uri="{FF2B5EF4-FFF2-40B4-BE49-F238E27FC236}">
                <a16:creationId xmlns:a16="http://schemas.microsoft.com/office/drawing/2014/main" id="{F5B70181-92F6-49FA-B176-DDC06333B7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B676431C-B002-4165-B42A-0E7F7930A3D2}" type="datetime1">
              <a:rPr lang="it-IT" smtClean="0"/>
              <a:t>08/07/2021</a:t>
            </a:fld>
            <a:endParaRPr lang="it-IT"/>
          </a:p>
        </p:txBody>
      </p:sp>
      <p:pic>
        <p:nvPicPr>
          <p:cNvPr id="49" name="Immagine 48">
            <a:extLst>
              <a:ext uri="{FF2B5EF4-FFF2-40B4-BE49-F238E27FC236}">
                <a16:creationId xmlns:a16="http://schemas.microsoft.com/office/drawing/2014/main" id="{68F59608-0FDE-44A5-B417-65CFAB4DBF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0692" y="788951"/>
            <a:ext cx="2965751" cy="2918810"/>
          </a:xfrm>
          <a:prstGeom prst="rect">
            <a:avLst/>
          </a:prstGeom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FABC5E43-9B5A-4B4D-8ABB-6C2A3091E33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77"/>
          <a:stretch/>
        </p:blipFill>
        <p:spPr>
          <a:xfrm>
            <a:off x="7968614" y="0"/>
            <a:ext cx="1175385" cy="1279354"/>
          </a:xfrm>
          <a:prstGeom prst="rect">
            <a:avLst/>
          </a:prstGeom>
        </p:spPr>
      </p:pic>
      <p:sp>
        <p:nvSpPr>
          <p:cNvPr id="22" name="Rettangolo 21">
            <a:extLst>
              <a:ext uri="{FF2B5EF4-FFF2-40B4-BE49-F238E27FC236}">
                <a16:creationId xmlns:a16="http://schemas.microsoft.com/office/drawing/2014/main" id="{C8E7C565-525E-4894-8FE0-6BFCFA02488F}"/>
              </a:ext>
            </a:extLst>
          </p:cNvPr>
          <p:cNvSpPr/>
          <p:nvPr/>
        </p:nvSpPr>
        <p:spPr>
          <a:xfrm>
            <a:off x="6417945" y="1600199"/>
            <a:ext cx="1423035" cy="100965"/>
          </a:xfrm>
          <a:prstGeom prst="rect">
            <a:avLst/>
          </a:prstGeom>
          <a:noFill/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</p:spTree>
    <p:extLst>
      <p:ext uri="{BB962C8B-B14F-4D97-AF65-F5344CB8AC3E}">
        <p14:creationId xmlns:p14="http://schemas.microsoft.com/office/powerpoint/2010/main" val="3361918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4DD3B88A-D36A-4BE4-8C47-2699C4F699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4" t="13096" r="44215" b="14673"/>
          <a:stretch/>
        </p:blipFill>
        <p:spPr>
          <a:xfrm>
            <a:off x="20167" y="1252538"/>
            <a:ext cx="3282418" cy="309385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805E2AB-6C61-41CD-9D57-2142899B9B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74" t="24258" r="49676" b="16667"/>
          <a:stretch/>
        </p:blipFill>
        <p:spPr>
          <a:xfrm>
            <a:off x="5634686" y="1363926"/>
            <a:ext cx="3496695" cy="284231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5D9343A-8328-4F28-954B-FC84DBFD782F}"/>
              </a:ext>
            </a:extLst>
          </p:cNvPr>
          <p:cNvSpPr txBox="1"/>
          <p:nvPr/>
        </p:nvSpPr>
        <p:spPr>
          <a:xfrm>
            <a:off x="3327027" y="1045198"/>
            <a:ext cx="2283217" cy="3416320"/>
          </a:xfrm>
          <a:prstGeom prst="rect">
            <a:avLst/>
          </a:prstGeom>
          <a:ln w="1905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Per distinguere i messaggi in arrivo: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350" dirty="0">
                <a:solidFill>
                  <a:schemeClr val="accent6">
                    <a:lumMod val="75000"/>
                  </a:schemeClr>
                </a:solidFill>
              </a:rPr>
              <a:t>Il nome dell’avversario arriva tramite messaggio preceduto dal prefisso ‘’2’’.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350" dirty="0">
                <a:solidFill>
                  <a:srgbClr val="FF0066"/>
                </a:solidFill>
              </a:rPr>
              <a:t>In caso di disconnessione viene inviato il messaggio ‘’Exit’’ per avvisare l’avversario.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350" dirty="0">
                <a:solidFill>
                  <a:schemeClr val="accent5">
                    <a:lumMod val="75000"/>
                  </a:schemeClr>
                </a:solidFill>
              </a:rPr>
              <a:t>I punti giocati vengono inviati/ricevuti con formato ‘’XXXX’’, dove i primi due numeri rappresentano la casella ed i seguenti il punteggio totalizzato.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BAFE78C-520E-4B79-A6CE-32F68B377486}"/>
              </a:ext>
            </a:extLst>
          </p:cNvPr>
          <p:cNvSpPr txBox="1"/>
          <p:nvPr/>
        </p:nvSpPr>
        <p:spPr>
          <a:xfrm>
            <a:off x="7660051" y="2654423"/>
            <a:ext cx="1297518" cy="6001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100" dirty="0">
                <a:solidFill>
                  <a:schemeClr val="bg1"/>
                </a:solidFill>
              </a:rPr>
              <a:t>Legge i messaggi ricevuti nel buffer e li invia all’</a:t>
            </a:r>
            <a:r>
              <a:rPr lang="it-IT" sz="1100" dirty="0" err="1">
                <a:solidFill>
                  <a:schemeClr val="bg1"/>
                </a:solidFill>
              </a:rPr>
              <a:t>handler</a:t>
            </a:r>
            <a:r>
              <a:rPr lang="it-IT" sz="1100" dirty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22FA8DB-5804-4424-BC01-37AAA8B28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241" y="4598019"/>
            <a:ext cx="5471719" cy="150670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7B17D60-5455-4E50-B6AD-E4FEAC2C52F5}"/>
              </a:ext>
            </a:extLst>
          </p:cNvPr>
          <p:cNvSpPr txBox="1"/>
          <p:nvPr/>
        </p:nvSpPr>
        <p:spPr>
          <a:xfrm>
            <a:off x="5102743" y="5385963"/>
            <a:ext cx="1728321" cy="57708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it-IT" sz="1050" dirty="0">
                <a:solidFill>
                  <a:schemeClr val="bg1"/>
                </a:solidFill>
              </a:rPr>
              <a:t>Ad ogni punteggio giocato viene inviato un messaggio al dispositivo avversario.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289E7FA-0A11-4DC5-BF56-9927AA075000}"/>
              </a:ext>
            </a:extLst>
          </p:cNvPr>
          <p:cNvSpPr txBox="1"/>
          <p:nvPr/>
        </p:nvSpPr>
        <p:spPr>
          <a:xfrm>
            <a:off x="2522221" y="339394"/>
            <a:ext cx="4863739" cy="523220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Questa modalità è una fusione tra single player e multiplayer, riadattata per funzionare al meglio, con l’aggiunta del Bluetooth.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B39700B3-2DEC-4AD3-B794-36BFB03342AB}"/>
              </a:ext>
            </a:extLst>
          </p:cNvPr>
          <p:cNvSpPr txBox="1">
            <a:spLocks/>
          </p:cNvSpPr>
          <p:nvPr/>
        </p:nvSpPr>
        <p:spPr>
          <a:xfrm>
            <a:off x="97654" y="146978"/>
            <a:ext cx="2654424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dirty="0">
                <a:solidFill>
                  <a:srgbClr val="FF0000"/>
                </a:solidFill>
                <a:latin typeface="Segoe Print" panose="02000600000000000000" pitchFamily="2" charset="0"/>
              </a:rPr>
              <a:t>Bluetooth</a:t>
            </a:r>
          </a:p>
        </p:txBody>
      </p:sp>
      <p:sp>
        <p:nvSpPr>
          <p:cNvPr id="13" name="Segnaposto piè di pagina 2">
            <a:extLst>
              <a:ext uri="{FF2B5EF4-FFF2-40B4-BE49-F238E27FC236}">
                <a16:creationId xmlns:a16="http://schemas.microsoft.com/office/drawing/2014/main" id="{164F6784-3D1D-445E-BDBF-1D29B39C5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it-IT"/>
              <a:t>Mobile Programming 2021</a:t>
            </a:r>
          </a:p>
        </p:txBody>
      </p:sp>
      <p:sp>
        <p:nvSpPr>
          <p:cNvPr id="14" name="Segnaposto numero diapositiva 3">
            <a:extLst>
              <a:ext uri="{FF2B5EF4-FFF2-40B4-BE49-F238E27FC236}">
                <a16:creationId xmlns:a16="http://schemas.microsoft.com/office/drawing/2014/main" id="{15377DAB-731B-416E-9B7A-8031310B8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45066F0-4D30-4799-9F72-EBBB480C828E}" type="slidenum">
              <a:rPr lang="it-IT" smtClean="0"/>
              <a:t>12</a:t>
            </a:fld>
            <a:endParaRPr lang="it-IT"/>
          </a:p>
        </p:txBody>
      </p:sp>
      <p:sp>
        <p:nvSpPr>
          <p:cNvPr id="15" name="Segnaposto data 4">
            <a:extLst>
              <a:ext uri="{FF2B5EF4-FFF2-40B4-BE49-F238E27FC236}">
                <a16:creationId xmlns:a16="http://schemas.microsoft.com/office/drawing/2014/main" id="{3B74DBCF-BE7A-402C-A662-0B61488883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B676431C-B002-4165-B42A-0E7F7930A3D2}" type="datetime1">
              <a:rPr lang="it-IT" smtClean="0"/>
              <a:t>08/07/2021</a:t>
            </a:fld>
            <a:endParaRPr lang="it-IT"/>
          </a:p>
        </p:txBody>
      </p:sp>
      <p:cxnSp>
        <p:nvCxnSpPr>
          <p:cNvPr id="8" name="Connettore a gomito 7">
            <a:extLst>
              <a:ext uri="{FF2B5EF4-FFF2-40B4-BE49-F238E27FC236}">
                <a16:creationId xmlns:a16="http://schemas.microsoft.com/office/drawing/2014/main" id="{E7E1C6F3-989A-4FBD-8C35-DC7C5B1A48A9}"/>
              </a:ext>
            </a:extLst>
          </p:cNvPr>
          <p:cNvCxnSpPr>
            <a:cxnSpLocks/>
          </p:cNvCxnSpPr>
          <p:nvPr/>
        </p:nvCxnSpPr>
        <p:spPr>
          <a:xfrm rot="10800000" flipV="1">
            <a:off x="4297937" y="5693541"/>
            <a:ext cx="804807" cy="228599"/>
          </a:xfrm>
          <a:prstGeom prst="bentConnector3">
            <a:avLst/>
          </a:prstGeom>
          <a:ln w="12700">
            <a:solidFill>
              <a:schemeClr val="bg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606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4716B251-75FF-4A88-AD42-6DA06193CA1D}"/>
              </a:ext>
            </a:extLst>
          </p:cNvPr>
          <p:cNvSpPr txBox="1"/>
          <p:nvPr/>
        </p:nvSpPr>
        <p:spPr>
          <a:xfrm>
            <a:off x="2275495" y="1795659"/>
            <a:ext cx="2250785" cy="945504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350" dirty="0"/>
              <a:t>Nome del giocatore principale che verrà visualizzato in automatico in partita.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B75B30E-B275-4CA9-8B80-B84F3F249C0B}"/>
              </a:ext>
            </a:extLst>
          </p:cNvPr>
          <p:cNvSpPr txBox="1"/>
          <p:nvPr/>
        </p:nvSpPr>
        <p:spPr>
          <a:xfrm>
            <a:off x="2188404" y="3189132"/>
            <a:ext cx="2250785" cy="520027"/>
          </a:xfrm>
          <a:prstGeom prst="rect">
            <a:avLst/>
          </a:prstGeom>
          <a:noFill/>
          <a:ln w="19050">
            <a:solidFill>
              <a:srgbClr val="FF33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350" dirty="0"/>
              <a:t>Per impostare il colore dei dadi del primo giocatore.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DF8321CE-2A26-414B-AF0D-DBB88126CD80}"/>
              </a:ext>
            </a:extLst>
          </p:cNvPr>
          <p:cNvSpPr txBox="1"/>
          <p:nvPr/>
        </p:nvSpPr>
        <p:spPr>
          <a:xfrm>
            <a:off x="2188404" y="3820406"/>
            <a:ext cx="2250785" cy="520027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350" dirty="0"/>
              <a:t>Per impostare il colore dei dadi del secondo giocatore.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3A24D3BC-4062-44F6-ACC1-5410CFE6F3EF}"/>
              </a:ext>
            </a:extLst>
          </p:cNvPr>
          <p:cNvSpPr txBox="1"/>
          <p:nvPr/>
        </p:nvSpPr>
        <p:spPr>
          <a:xfrm>
            <a:off x="2188404" y="4463555"/>
            <a:ext cx="2250784" cy="507831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350" dirty="0"/>
              <a:t>Accende e Spegne i suoni all’interno dell’applicazione.</a:t>
            </a:r>
          </a:p>
        </p:txBody>
      </p:sp>
      <p:pic>
        <p:nvPicPr>
          <p:cNvPr id="51" name="Immagine 50">
            <a:extLst>
              <a:ext uri="{FF2B5EF4-FFF2-40B4-BE49-F238E27FC236}">
                <a16:creationId xmlns:a16="http://schemas.microsoft.com/office/drawing/2014/main" id="{0EB13444-1E2B-4942-A304-567C44588D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2" t="43184" r="40151" b="39313"/>
          <a:stretch/>
        </p:blipFill>
        <p:spPr>
          <a:xfrm>
            <a:off x="4704813" y="3401695"/>
            <a:ext cx="4375617" cy="766292"/>
          </a:xfrm>
          <a:prstGeom prst="rect">
            <a:avLst/>
          </a:prstGeom>
        </p:spPr>
      </p:pic>
      <p:pic>
        <p:nvPicPr>
          <p:cNvPr id="53" name="Immagine 52">
            <a:extLst>
              <a:ext uri="{FF2B5EF4-FFF2-40B4-BE49-F238E27FC236}">
                <a16:creationId xmlns:a16="http://schemas.microsoft.com/office/drawing/2014/main" id="{E7DE655D-A0DC-4222-8CFE-4A6A85D81B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05" t="50348" r="32152" b="22429"/>
          <a:stretch/>
        </p:blipFill>
        <p:spPr>
          <a:xfrm>
            <a:off x="4675791" y="4501354"/>
            <a:ext cx="4375618" cy="1136777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FC618FE4-E35F-4ED7-9818-35475CFE19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75" t="31127" r="46525" b="30036"/>
          <a:stretch/>
        </p:blipFill>
        <p:spPr>
          <a:xfrm>
            <a:off x="4779582" y="1292416"/>
            <a:ext cx="3994058" cy="1951989"/>
          </a:xfrm>
          <a:prstGeom prst="rect">
            <a:avLst/>
          </a:prstGeom>
        </p:spPr>
      </p:pic>
      <p:cxnSp>
        <p:nvCxnSpPr>
          <p:cNvPr id="64" name="Connettore a gomito 63">
            <a:extLst>
              <a:ext uri="{FF2B5EF4-FFF2-40B4-BE49-F238E27FC236}">
                <a16:creationId xmlns:a16="http://schemas.microsoft.com/office/drawing/2014/main" id="{F0ADD759-3169-4CAD-BD26-C84CA9E4E703}"/>
              </a:ext>
            </a:extLst>
          </p:cNvPr>
          <p:cNvCxnSpPr>
            <a:cxnSpLocks/>
            <a:stCxn id="27" idx="3"/>
            <a:endCxn id="51" idx="1"/>
          </p:cNvCxnSpPr>
          <p:nvPr/>
        </p:nvCxnSpPr>
        <p:spPr>
          <a:xfrm flipV="1">
            <a:off x="4439189" y="3784841"/>
            <a:ext cx="265624" cy="295579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C3E62286-46FF-4532-931B-E603539855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232"/>
          <a:stretch/>
        </p:blipFill>
        <p:spPr>
          <a:xfrm>
            <a:off x="97654" y="1518188"/>
            <a:ext cx="2043149" cy="4237834"/>
          </a:xfrm>
          <a:prstGeom prst="rect">
            <a:avLst/>
          </a:prstGeom>
        </p:spPr>
      </p:pic>
      <p:cxnSp>
        <p:nvCxnSpPr>
          <p:cNvPr id="61" name="Connettore a gomito 60">
            <a:extLst>
              <a:ext uri="{FF2B5EF4-FFF2-40B4-BE49-F238E27FC236}">
                <a16:creationId xmlns:a16="http://schemas.microsoft.com/office/drawing/2014/main" id="{99E747F5-9ED8-4AE6-8E52-87B3AD6A7C24}"/>
              </a:ext>
            </a:extLst>
          </p:cNvPr>
          <p:cNvCxnSpPr>
            <a:cxnSpLocks/>
            <a:stCxn id="20" idx="3"/>
            <a:endCxn id="51" idx="1"/>
          </p:cNvCxnSpPr>
          <p:nvPr/>
        </p:nvCxnSpPr>
        <p:spPr>
          <a:xfrm>
            <a:off x="4439189" y="3449146"/>
            <a:ext cx="265624" cy="335695"/>
          </a:xfrm>
          <a:prstGeom prst="bentConnector3">
            <a:avLst>
              <a:gd name="adj1" fmla="val 50000"/>
            </a:avLst>
          </a:prstGeom>
          <a:ln w="19050">
            <a:solidFill>
              <a:srgbClr val="FF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a gomito 29">
            <a:extLst>
              <a:ext uri="{FF2B5EF4-FFF2-40B4-BE49-F238E27FC236}">
                <a16:creationId xmlns:a16="http://schemas.microsoft.com/office/drawing/2014/main" id="{E685F88A-4C6E-42E6-B33B-2D1F40DE0CAF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628650" y="4339797"/>
            <a:ext cx="1559754" cy="377674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a gomito 70">
            <a:extLst>
              <a:ext uri="{FF2B5EF4-FFF2-40B4-BE49-F238E27FC236}">
                <a16:creationId xmlns:a16="http://schemas.microsoft.com/office/drawing/2014/main" id="{6B455994-D416-441E-A0C5-157225F3CEDC}"/>
              </a:ext>
            </a:extLst>
          </p:cNvPr>
          <p:cNvCxnSpPr>
            <a:cxnSpLocks/>
            <a:endCxn id="53" idx="1"/>
          </p:cNvCxnSpPr>
          <p:nvPr/>
        </p:nvCxnSpPr>
        <p:spPr>
          <a:xfrm rot="16200000" flipH="1">
            <a:off x="4381352" y="4775304"/>
            <a:ext cx="352274" cy="236603"/>
          </a:xfrm>
          <a:prstGeom prst="bentConnector2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a gomito 13">
            <a:extLst>
              <a:ext uri="{FF2B5EF4-FFF2-40B4-BE49-F238E27FC236}">
                <a16:creationId xmlns:a16="http://schemas.microsoft.com/office/drawing/2014/main" id="{06CC1280-6C65-45E3-8E74-79ECF1FFFCAD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771031" y="3892990"/>
            <a:ext cx="1417373" cy="187430"/>
          </a:xfrm>
          <a:prstGeom prst="bentConnector3">
            <a:avLst>
              <a:gd name="adj1" fmla="val -715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a gomito 20">
            <a:extLst>
              <a:ext uri="{FF2B5EF4-FFF2-40B4-BE49-F238E27FC236}">
                <a16:creationId xmlns:a16="http://schemas.microsoft.com/office/drawing/2014/main" id="{BBD909A4-F042-42E6-8C3A-3DDCEC618015}"/>
              </a:ext>
            </a:extLst>
          </p:cNvPr>
          <p:cNvCxnSpPr>
            <a:cxnSpLocks/>
          </p:cNvCxnSpPr>
          <p:nvPr/>
        </p:nvCxnSpPr>
        <p:spPr>
          <a:xfrm>
            <a:off x="1119228" y="3265591"/>
            <a:ext cx="1069176" cy="169844"/>
          </a:xfrm>
          <a:prstGeom prst="bentConnector3">
            <a:avLst>
              <a:gd name="adj1" fmla="val -839"/>
            </a:avLst>
          </a:prstGeom>
          <a:ln w="19050">
            <a:solidFill>
              <a:srgbClr val="FF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olo 1">
            <a:extLst>
              <a:ext uri="{FF2B5EF4-FFF2-40B4-BE49-F238E27FC236}">
                <a16:creationId xmlns:a16="http://schemas.microsoft.com/office/drawing/2014/main" id="{487AF87B-800A-498E-8BD5-ED6DA7A9536A}"/>
              </a:ext>
            </a:extLst>
          </p:cNvPr>
          <p:cNvSpPr txBox="1">
            <a:spLocks/>
          </p:cNvSpPr>
          <p:nvPr/>
        </p:nvSpPr>
        <p:spPr>
          <a:xfrm>
            <a:off x="97654" y="146978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dirty="0">
                <a:solidFill>
                  <a:srgbClr val="FF0000"/>
                </a:solidFill>
                <a:latin typeface="Segoe Print" panose="02000600000000000000" pitchFamily="2" charset="0"/>
              </a:rPr>
              <a:t>Settings</a:t>
            </a:r>
          </a:p>
        </p:txBody>
      </p:sp>
      <p:sp>
        <p:nvSpPr>
          <p:cNvPr id="24" name="Segnaposto piè di pagina 2">
            <a:extLst>
              <a:ext uri="{FF2B5EF4-FFF2-40B4-BE49-F238E27FC236}">
                <a16:creationId xmlns:a16="http://schemas.microsoft.com/office/drawing/2014/main" id="{8489F3D4-E9B6-4813-9D0E-16D1352FD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it-IT"/>
              <a:t>Mobile Programming 2021</a:t>
            </a:r>
          </a:p>
        </p:txBody>
      </p:sp>
      <p:sp>
        <p:nvSpPr>
          <p:cNvPr id="25" name="Segnaposto numero diapositiva 3">
            <a:extLst>
              <a:ext uri="{FF2B5EF4-FFF2-40B4-BE49-F238E27FC236}">
                <a16:creationId xmlns:a16="http://schemas.microsoft.com/office/drawing/2014/main" id="{D2B4EDDE-2030-42B6-9E0D-6380AF890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45066F0-4D30-4799-9F72-EBBB480C828E}" type="slidenum">
              <a:rPr lang="it-IT" smtClean="0"/>
              <a:t>13</a:t>
            </a:fld>
            <a:endParaRPr lang="it-IT"/>
          </a:p>
        </p:txBody>
      </p:sp>
      <p:sp>
        <p:nvSpPr>
          <p:cNvPr id="26" name="Segnaposto data 4">
            <a:extLst>
              <a:ext uri="{FF2B5EF4-FFF2-40B4-BE49-F238E27FC236}">
                <a16:creationId xmlns:a16="http://schemas.microsoft.com/office/drawing/2014/main" id="{30DFE1C0-F0FF-4400-833F-C092C77665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B676431C-B002-4165-B42A-0E7F7930A3D2}" type="datetime1">
              <a:rPr lang="it-IT" smtClean="0"/>
              <a:t>08/07/2021</a:t>
            </a:fld>
            <a:endParaRPr lang="it-IT"/>
          </a:p>
        </p:txBody>
      </p:sp>
      <p:cxnSp>
        <p:nvCxnSpPr>
          <p:cNvPr id="12" name="Connettore a gomito 11">
            <a:extLst>
              <a:ext uri="{FF2B5EF4-FFF2-40B4-BE49-F238E27FC236}">
                <a16:creationId xmlns:a16="http://schemas.microsoft.com/office/drawing/2014/main" id="{69BE2177-19F2-4B37-BBAE-32ED7D024667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280160" y="2268411"/>
            <a:ext cx="995335" cy="365052"/>
          </a:xfrm>
          <a:prstGeom prst="bentConnector3">
            <a:avLst>
              <a:gd name="adj1" fmla="val 50000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2 74">
            <a:extLst>
              <a:ext uri="{FF2B5EF4-FFF2-40B4-BE49-F238E27FC236}">
                <a16:creationId xmlns:a16="http://schemas.microsoft.com/office/drawing/2014/main" id="{9971D46B-72CB-4DA7-984B-6B1B6A4F20CE}"/>
              </a:ext>
            </a:extLst>
          </p:cNvPr>
          <p:cNvCxnSpPr>
            <a:stCxn id="5" idx="3"/>
            <a:endCxn id="57" idx="1"/>
          </p:cNvCxnSpPr>
          <p:nvPr/>
        </p:nvCxnSpPr>
        <p:spPr>
          <a:xfrm>
            <a:off x="4526280" y="2268411"/>
            <a:ext cx="253302" cy="0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273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65A30B-6D56-4CA5-96C1-E57A1348AA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7200" dirty="0">
                <a:solidFill>
                  <a:srgbClr val="92D050"/>
                </a:solidFill>
              </a:rPr>
              <a:t>YAHTZEE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6446949-7FE4-4451-AA5E-6CC7A8075A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4857" y="3658519"/>
            <a:ext cx="5825202" cy="822674"/>
          </a:xfrm>
        </p:spPr>
        <p:txBody>
          <a:bodyPr/>
          <a:lstStyle/>
          <a:p>
            <a:r>
              <a:rPr lang="it-IT" sz="1800" i="1" dirty="0">
                <a:solidFill>
                  <a:srgbClr val="92D050"/>
                </a:solidFill>
              </a:rPr>
              <a:t> (</a:t>
            </a:r>
            <a:r>
              <a:rPr lang="it-IT" sz="1800" i="1" dirty="0" err="1">
                <a:solidFill>
                  <a:srgbClr val="92D050"/>
                </a:solidFill>
              </a:rPr>
              <a:t>Only</a:t>
            </a:r>
            <a:r>
              <a:rPr lang="it-IT" sz="1800" i="1" dirty="0">
                <a:solidFill>
                  <a:srgbClr val="92D050"/>
                </a:solidFill>
              </a:rPr>
              <a:t> </a:t>
            </a:r>
            <a:r>
              <a:rPr lang="it-IT" sz="1800" i="1" dirty="0" err="1">
                <a:solidFill>
                  <a:srgbClr val="92D050"/>
                </a:solidFill>
              </a:rPr>
              <a:t>Tabs</a:t>
            </a:r>
            <a:r>
              <a:rPr lang="it-IT" sz="1800" i="1" dirty="0">
                <a:solidFill>
                  <a:srgbClr val="92D050"/>
                </a:solidFill>
              </a:rPr>
              <a:t>, </a:t>
            </a:r>
            <a:r>
              <a:rPr lang="it-IT" sz="1800" i="1" dirty="0" err="1">
                <a:solidFill>
                  <a:srgbClr val="92D050"/>
                </a:solidFill>
              </a:rPr>
              <a:t>Only</a:t>
            </a:r>
            <a:r>
              <a:rPr lang="it-IT" sz="1800" i="1" dirty="0">
                <a:solidFill>
                  <a:srgbClr val="92D050"/>
                </a:solidFill>
              </a:rPr>
              <a:t> </a:t>
            </a:r>
            <a:r>
              <a:rPr lang="it-IT" sz="1800" i="1" dirty="0" err="1">
                <a:solidFill>
                  <a:srgbClr val="92D050"/>
                </a:solidFill>
              </a:rPr>
              <a:t>Tabs</a:t>
            </a:r>
            <a:r>
              <a:rPr lang="it-IT" sz="1800" i="1" dirty="0">
                <a:solidFill>
                  <a:srgbClr val="92D050"/>
                </a:solidFill>
              </a:rPr>
              <a:t> 2)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0DFDA64-9F58-4D2C-8DB3-9F9017D6871D}"/>
              </a:ext>
            </a:extLst>
          </p:cNvPr>
          <p:cNvSpPr txBox="1"/>
          <p:nvPr/>
        </p:nvSpPr>
        <p:spPr>
          <a:xfrm>
            <a:off x="628651" y="6400414"/>
            <a:ext cx="13185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2ACFC412-7147-4B89-AB3D-33FAA51C3DA8}" type="datetime1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arla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08/07/2021</a:t>
            </a:fld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1C67D8C-25CF-48D0-AFDE-0C6CA3EA7C0A}"/>
              </a:ext>
            </a:extLst>
          </p:cNvPr>
          <p:cNvSpPr txBox="1"/>
          <p:nvPr/>
        </p:nvSpPr>
        <p:spPr>
          <a:xfrm>
            <a:off x="2604052" y="6444477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arla"/>
                <a:ea typeface="+mn-ea"/>
                <a:cs typeface="+mn-cs"/>
              </a:rPr>
              <a:t>Mobile programming 2021</a:t>
            </a:r>
          </a:p>
        </p:txBody>
      </p:sp>
      <p:sp>
        <p:nvSpPr>
          <p:cNvPr id="8" name="Segnaposto numero diapositiva 4">
            <a:extLst>
              <a:ext uri="{FF2B5EF4-FFF2-40B4-BE49-F238E27FC236}">
                <a16:creationId xmlns:a16="http://schemas.microsoft.com/office/drawing/2014/main" id="{06ACDF0B-2430-4281-BC3A-7E11B7F3B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6590" y="6356352"/>
            <a:ext cx="338759" cy="365124"/>
          </a:xfrm>
        </p:spPr>
        <p:txBody>
          <a:bodyPr/>
          <a:lstStyle/>
          <a:p>
            <a:fld id="{ABEDDDD9-E23C-4704-A4E7-675149883C30}" type="slidenum">
              <a:rPr lang="it-IT" smtClean="0"/>
              <a:t>14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68997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F74085-778C-4BA1-8563-9A968D232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7" y="1212918"/>
            <a:ext cx="6309359" cy="590843"/>
          </a:xfrm>
        </p:spPr>
        <p:txBody>
          <a:bodyPr>
            <a:normAutofit fontScale="90000"/>
          </a:bodyPr>
          <a:lstStyle/>
          <a:p>
            <a:r>
              <a:rPr lang="it-IT" sz="3000" dirty="0">
                <a:solidFill>
                  <a:srgbClr val="92D050"/>
                </a:solidFill>
              </a:rPr>
              <a:t>Modalità ‘ONLY TABS’ e ‘ONLY TABS 2’:</a:t>
            </a:r>
            <a:br>
              <a:rPr lang="it-IT" sz="3000" dirty="0"/>
            </a:br>
            <a:br>
              <a:rPr lang="it-IT" dirty="0"/>
            </a:br>
            <a:br>
              <a:rPr lang="it-IT" dirty="0"/>
            </a:br>
            <a:br>
              <a:rPr lang="it-IT" dirty="0"/>
            </a:b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B698338-DC6C-463F-AFB8-71E98E0097F5}"/>
              </a:ext>
            </a:extLst>
          </p:cNvPr>
          <p:cNvSpPr txBox="1"/>
          <p:nvPr/>
        </p:nvSpPr>
        <p:spPr>
          <a:xfrm>
            <a:off x="488304" y="1940131"/>
            <a:ext cx="3551326" cy="27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350" dirty="0" err="1">
                <a:solidFill>
                  <a:srgbClr val="92D050"/>
                </a:solidFill>
              </a:rPr>
              <a:t>Only</a:t>
            </a:r>
            <a:r>
              <a:rPr lang="it-IT" sz="1350" dirty="0">
                <a:solidFill>
                  <a:srgbClr val="92D050"/>
                </a:solidFill>
              </a:rPr>
              <a:t> </a:t>
            </a:r>
            <a:r>
              <a:rPr lang="it-IT" sz="1350" dirty="0" err="1">
                <a:solidFill>
                  <a:srgbClr val="92D050"/>
                </a:solidFill>
              </a:rPr>
              <a:t>tabs</a:t>
            </a:r>
            <a:r>
              <a:rPr lang="it-IT" sz="1350" dirty="0">
                <a:solidFill>
                  <a:srgbClr val="92D050"/>
                </a:solidFill>
              </a:rPr>
              <a:t>  </a:t>
            </a:r>
            <a:r>
              <a:rPr lang="it-IT" sz="1350" dirty="0"/>
              <a:t>È una modalità dell'applicazione </a:t>
            </a:r>
            <a:r>
              <a:rPr lang="it-IT" sz="1350" dirty="0" err="1"/>
              <a:t>yahtzee</a:t>
            </a:r>
            <a:r>
              <a:rPr lang="it-IT" sz="1350" dirty="0"/>
              <a:t> che consente lo svolgimento del gioco (in singolo) con la sola cartella, attraverso l’utilizzo di dadi fisici, anziché messi a disposizione dall‘APP.</a:t>
            </a:r>
          </a:p>
          <a:p>
            <a:endParaRPr lang="it-IT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350" dirty="0"/>
              <a:t>La modalità mette quindi a disposizione esclusivamente la cartella da gioco segnapunti. </a:t>
            </a:r>
          </a:p>
          <a:p>
            <a:endParaRPr lang="it-IT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350" dirty="0" err="1">
                <a:solidFill>
                  <a:srgbClr val="92D050"/>
                </a:solidFill>
              </a:rPr>
              <a:t>Only</a:t>
            </a:r>
            <a:r>
              <a:rPr lang="it-IT" sz="1350" dirty="0">
                <a:solidFill>
                  <a:srgbClr val="92D050"/>
                </a:solidFill>
              </a:rPr>
              <a:t> </a:t>
            </a:r>
            <a:r>
              <a:rPr lang="it-IT" sz="1350" dirty="0" err="1">
                <a:solidFill>
                  <a:srgbClr val="92D050"/>
                </a:solidFill>
              </a:rPr>
              <a:t>tabs</a:t>
            </a:r>
            <a:r>
              <a:rPr lang="it-IT" sz="1350" dirty="0">
                <a:solidFill>
                  <a:srgbClr val="92D050"/>
                </a:solidFill>
              </a:rPr>
              <a:t> 2</a:t>
            </a:r>
            <a:r>
              <a:rPr lang="it-IT" sz="1350" dirty="0"/>
              <a:t>, molto similmente, è la modalità che consente il gioco (con solo cartella) a due giocatori.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F59F659-0032-4725-BA32-466359ECC733}"/>
              </a:ext>
            </a:extLst>
          </p:cNvPr>
          <p:cNvSpPr txBox="1"/>
          <p:nvPr/>
        </p:nvSpPr>
        <p:spPr>
          <a:xfrm>
            <a:off x="628651" y="6445466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2ACFC412-7147-4B89-AB3D-33FAA51C3DA8}" type="datetime1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arla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08/07/2021</a:t>
            </a:fld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23DEDF5-24E4-4F9C-A035-0FFAA7A63A67}"/>
              </a:ext>
            </a:extLst>
          </p:cNvPr>
          <p:cNvSpPr txBox="1"/>
          <p:nvPr/>
        </p:nvSpPr>
        <p:spPr>
          <a:xfrm>
            <a:off x="2286000" y="6465004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arla"/>
                <a:ea typeface="+mn-ea"/>
                <a:cs typeface="+mn-cs"/>
              </a:rPr>
              <a:t>Mobile programming 2021</a:t>
            </a:r>
          </a:p>
        </p:txBody>
      </p:sp>
      <p:sp>
        <p:nvSpPr>
          <p:cNvPr id="14" name="Segnaposto numero diapositiva 4">
            <a:extLst>
              <a:ext uri="{FF2B5EF4-FFF2-40B4-BE49-F238E27FC236}">
                <a16:creationId xmlns:a16="http://schemas.microsoft.com/office/drawing/2014/main" id="{174AE6B8-3669-4FEE-8ECD-6E2523391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6590" y="6356352"/>
            <a:ext cx="338759" cy="365124"/>
          </a:xfrm>
        </p:spPr>
        <p:txBody>
          <a:bodyPr/>
          <a:lstStyle/>
          <a:p>
            <a:fld id="{ABEDDDD9-E23C-4704-A4E7-675149883C30}" type="slidenum">
              <a:rPr lang="it-IT" smtClean="0"/>
              <a:t>15</a:t>
            </a:fld>
            <a:endParaRPr lang="it-IT" dirty="0"/>
          </a:p>
        </p:txBody>
      </p:sp>
      <p:pic>
        <p:nvPicPr>
          <p:cNvPr id="15" name="Segnaposto contenuto 4">
            <a:extLst>
              <a:ext uri="{FF2B5EF4-FFF2-40B4-BE49-F238E27FC236}">
                <a16:creationId xmlns:a16="http://schemas.microsoft.com/office/drawing/2014/main" id="{4404261B-33CE-4656-8A85-82D37DDE73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"/>
          <a:stretch/>
        </p:blipFill>
        <p:spPr>
          <a:xfrm>
            <a:off x="5835921" y="1480197"/>
            <a:ext cx="2088223" cy="4164885"/>
          </a:xfrm>
          <a:prstGeom prst="rect">
            <a:avLst/>
          </a:prstGeo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A9749D65-0337-48BA-80CE-F74E204CC294}"/>
              </a:ext>
            </a:extLst>
          </p:cNvPr>
          <p:cNvCxnSpPr>
            <a:cxnSpLocks/>
          </p:cNvCxnSpPr>
          <p:nvPr/>
        </p:nvCxnSpPr>
        <p:spPr>
          <a:xfrm>
            <a:off x="1580322" y="2169215"/>
            <a:ext cx="4442791" cy="23086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430A94FF-3617-483B-899F-EB99E80B2F19}"/>
              </a:ext>
            </a:extLst>
          </p:cNvPr>
          <p:cNvCxnSpPr>
            <a:cxnSpLocks/>
          </p:cNvCxnSpPr>
          <p:nvPr/>
        </p:nvCxnSpPr>
        <p:spPr>
          <a:xfrm>
            <a:off x="2263967" y="4521908"/>
            <a:ext cx="4991599" cy="923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605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EE65A4-9E81-498F-B5C2-C72AAB13A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722" y="303412"/>
            <a:ext cx="6447501" cy="671732"/>
          </a:xfrm>
        </p:spPr>
        <p:txBody>
          <a:bodyPr>
            <a:normAutofit fontScale="90000"/>
          </a:bodyPr>
          <a:lstStyle/>
          <a:p>
            <a:r>
              <a:rPr lang="it-IT" dirty="0">
                <a:solidFill>
                  <a:srgbClr val="92D050"/>
                </a:solidFill>
              </a:rPr>
              <a:t>Struttura layout ONLY TABS :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11A24D9-727C-4A68-91E6-D1A1648F4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057" y="1569290"/>
            <a:ext cx="2626495" cy="418944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3A66FE6-E29C-41F3-8AFC-1B85D24CA9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97" y="1569290"/>
            <a:ext cx="2669676" cy="418944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1872920B-1CEE-433B-BF2A-4E4682BBD4F6}"/>
              </a:ext>
            </a:extLst>
          </p:cNvPr>
          <p:cNvSpPr txBox="1"/>
          <p:nvPr/>
        </p:nvSpPr>
        <p:spPr>
          <a:xfrm>
            <a:off x="523461" y="6444477"/>
            <a:ext cx="12125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2ACFC412-7147-4B89-AB3D-33FAA51C3DA8}" type="datetime1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arla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08/07/2021</a:t>
            </a:fld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E147F07-F66F-4200-9519-B0124A1DC1B6}"/>
              </a:ext>
            </a:extLst>
          </p:cNvPr>
          <p:cNvSpPr txBox="1"/>
          <p:nvPr/>
        </p:nvSpPr>
        <p:spPr>
          <a:xfrm>
            <a:off x="2286000" y="6444477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arla"/>
                <a:ea typeface="+mn-ea"/>
                <a:cs typeface="+mn-cs"/>
              </a:rPr>
              <a:t>Mobile programming 2021</a:t>
            </a:r>
          </a:p>
        </p:txBody>
      </p:sp>
      <p:sp>
        <p:nvSpPr>
          <p:cNvPr id="10" name="Segnaposto numero diapositiva 4">
            <a:extLst>
              <a:ext uri="{FF2B5EF4-FFF2-40B4-BE49-F238E27FC236}">
                <a16:creationId xmlns:a16="http://schemas.microsoft.com/office/drawing/2014/main" id="{5B06850B-FFD0-4716-A4B3-8BBD3BD0B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6590" y="6356352"/>
            <a:ext cx="338759" cy="365124"/>
          </a:xfrm>
        </p:spPr>
        <p:txBody>
          <a:bodyPr/>
          <a:lstStyle/>
          <a:p>
            <a:fld id="{ABEDDDD9-E23C-4704-A4E7-675149883C30}" type="slidenum">
              <a:rPr lang="it-IT" smtClean="0"/>
              <a:t>16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4551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B36A10-7316-4343-B7A2-EC3466E2A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537" y="395789"/>
            <a:ext cx="6447501" cy="566225"/>
          </a:xfrm>
        </p:spPr>
        <p:txBody>
          <a:bodyPr>
            <a:normAutofit fontScale="90000"/>
          </a:bodyPr>
          <a:lstStyle/>
          <a:p>
            <a:r>
              <a:rPr lang="it-IT" dirty="0">
                <a:solidFill>
                  <a:srgbClr val="92D050"/>
                </a:solidFill>
              </a:rPr>
              <a:t>Struttura layout ONLY TABS</a:t>
            </a:r>
            <a:r>
              <a:rPr lang="it-IT" sz="2700" dirty="0">
                <a:solidFill>
                  <a:srgbClr val="92D050"/>
                </a:solidFill>
              </a:rPr>
              <a:t> </a:t>
            </a:r>
            <a:r>
              <a:rPr lang="it-IT" dirty="0">
                <a:solidFill>
                  <a:srgbClr val="92D050"/>
                </a:solidFill>
              </a:rPr>
              <a:t>: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3F8E8FA-0BB3-4C66-A6F0-6BDBB71163E0}"/>
              </a:ext>
            </a:extLst>
          </p:cNvPr>
          <p:cNvSpPr txBox="1"/>
          <p:nvPr/>
        </p:nvSpPr>
        <p:spPr>
          <a:xfrm>
            <a:off x="2990850" y="1762125"/>
            <a:ext cx="3914775" cy="403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35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it-IT" sz="1350" dirty="0">
                <a:ln w="0"/>
                <a:solidFill>
                  <a:srgbClr val="92D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</a:t>
            </a:r>
            <a:r>
              <a:rPr lang="it-IT" sz="135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it-IT" sz="1350" dirty="0" err="1">
                <a:ln w="0"/>
                <a:solidFill>
                  <a:srgbClr val="92D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View</a:t>
            </a:r>
            <a:r>
              <a:rPr lang="it-IT" sz="135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it-IT" sz="1350" dirty="0"/>
              <a:t>con lo scopo di illustrare in modo intuitivo il valore dell’effettiva casella;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it-IT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350" dirty="0" err="1">
                <a:ln w="0"/>
                <a:solidFill>
                  <a:srgbClr val="92D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Edit</a:t>
            </a:r>
            <a:r>
              <a:rPr lang="it-IT" sz="135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it-IT" sz="1350" dirty="0">
                <a:ln w="0"/>
                <a:solidFill>
                  <a:srgbClr val="92D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Texts</a:t>
            </a:r>
            <a:r>
              <a:rPr lang="it-IT" sz="135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it-IT" sz="1350" dirty="0"/>
              <a:t>permettono l’inserimento tramite tastiera ( di soli numeri interi) per le caselle 3x, 4x, chance(random);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it-IT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350" dirty="0" err="1">
                <a:ln w="0"/>
                <a:solidFill>
                  <a:srgbClr val="92D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Spinners</a:t>
            </a:r>
            <a:r>
              <a:rPr lang="it-IT" sz="1350" dirty="0"/>
              <a:t> garantiscono l’inserimento ‘controllato’ dei valori per le caselle con valore da 1-6 e per quelle dello </a:t>
            </a:r>
            <a:r>
              <a:rPr lang="it-IT" sz="1350" dirty="0" err="1"/>
              <a:t>Yahtzee</a:t>
            </a:r>
            <a:r>
              <a:rPr lang="it-IT" sz="1350" dirty="0"/>
              <a:t>, Scale, Full;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it-IT" sz="1350" b="1" dirty="0">
              <a:solidFill>
                <a:srgbClr val="92D050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350" dirty="0">
                <a:ln w="0"/>
                <a:solidFill>
                  <a:srgbClr val="92D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Text</a:t>
            </a:r>
            <a:r>
              <a:rPr lang="it-IT" sz="135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it-IT" sz="1350" dirty="0" err="1">
                <a:ln w="0"/>
                <a:solidFill>
                  <a:srgbClr val="92D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View</a:t>
            </a:r>
            <a:r>
              <a:rPr lang="it-IT" sz="135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it-IT" sz="1350" dirty="0"/>
              <a:t>per indicare e tenere conto del punteggio attuate totalizzato dal giocatore.</a:t>
            </a:r>
          </a:p>
          <a:p>
            <a:r>
              <a:rPr lang="it-IT" sz="1350" dirty="0"/>
              <a:t>    Usata anche per indicare il punteggio bonus.</a:t>
            </a:r>
          </a:p>
          <a:p>
            <a:endParaRPr lang="it-IT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350" dirty="0">
                <a:ln w="0"/>
                <a:solidFill>
                  <a:srgbClr val="92D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Button</a:t>
            </a:r>
            <a:r>
              <a:rPr lang="it-IT" sz="135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it-IT" sz="1350" dirty="0">
                <a:ln w="0"/>
                <a:solidFill>
                  <a:srgbClr val="92D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’end</a:t>
            </a:r>
            <a:r>
              <a:rPr lang="it-IT" sz="135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it-IT" sz="1350" dirty="0">
                <a:ln w="0"/>
                <a:solidFill>
                  <a:srgbClr val="92D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game</a:t>
            </a:r>
            <a:r>
              <a:rPr lang="it-IT" sz="135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’</a:t>
            </a:r>
            <a:endParaRPr lang="it-IT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it-IT" sz="1350" dirty="0"/>
          </a:p>
          <a:p>
            <a:endParaRPr lang="it-IT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it-IT" sz="135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6A051F6-A32A-4BEC-AB9E-1532DDE37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37" y="1632932"/>
            <a:ext cx="2468812" cy="3937928"/>
          </a:xfrm>
          <a:prstGeom prst="rect">
            <a:avLst/>
          </a:prstGeom>
        </p:spPr>
      </p:pic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94CC3844-660D-4CCF-B50D-9A24E4D25306}"/>
              </a:ext>
            </a:extLst>
          </p:cNvPr>
          <p:cNvCxnSpPr>
            <a:cxnSpLocks/>
          </p:cNvCxnSpPr>
          <p:nvPr/>
        </p:nvCxnSpPr>
        <p:spPr>
          <a:xfrm flipH="1">
            <a:off x="1339948" y="4386798"/>
            <a:ext cx="1908077" cy="60218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E3B299FE-A7FC-477D-ABB9-5E8FCAC3B8F8}"/>
              </a:ext>
            </a:extLst>
          </p:cNvPr>
          <p:cNvCxnSpPr>
            <a:cxnSpLocks/>
          </p:cNvCxnSpPr>
          <p:nvPr/>
        </p:nvCxnSpPr>
        <p:spPr>
          <a:xfrm flipH="1" flipV="1">
            <a:off x="1098429" y="1924050"/>
            <a:ext cx="2149596" cy="2462748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40276E33-4C31-43A7-B3E8-08DBF436583F}"/>
              </a:ext>
            </a:extLst>
          </p:cNvPr>
          <p:cNvCxnSpPr>
            <a:cxnSpLocks/>
          </p:cNvCxnSpPr>
          <p:nvPr/>
        </p:nvCxnSpPr>
        <p:spPr>
          <a:xfrm flipH="1">
            <a:off x="2362200" y="3352800"/>
            <a:ext cx="885825" cy="1176226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2 42">
            <a:extLst>
              <a:ext uri="{FF2B5EF4-FFF2-40B4-BE49-F238E27FC236}">
                <a16:creationId xmlns:a16="http://schemas.microsoft.com/office/drawing/2014/main" id="{4F0DF5FC-C5B2-4B08-B46E-989D4ABF9B6A}"/>
              </a:ext>
            </a:extLst>
          </p:cNvPr>
          <p:cNvCxnSpPr/>
          <p:nvPr/>
        </p:nvCxnSpPr>
        <p:spPr>
          <a:xfrm flipH="1">
            <a:off x="1247775" y="3352800"/>
            <a:ext cx="2000250" cy="12858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4B0F9065-E53B-478B-BC60-0DC158434087}"/>
              </a:ext>
            </a:extLst>
          </p:cNvPr>
          <p:cNvCxnSpPr/>
          <p:nvPr/>
        </p:nvCxnSpPr>
        <p:spPr>
          <a:xfrm flipH="1" flipV="1">
            <a:off x="2276475" y="3228975"/>
            <a:ext cx="971550" cy="1143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017A8C92-8CAD-409D-8293-C4D0D9936111}"/>
              </a:ext>
            </a:extLst>
          </p:cNvPr>
          <p:cNvCxnSpPr/>
          <p:nvPr/>
        </p:nvCxnSpPr>
        <p:spPr>
          <a:xfrm flipH="1">
            <a:off x="2362200" y="2562225"/>
            <a:ext cx="885825" cy="255270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06EDDB23-B0B7-4D46-8C9B-2E08032A8408}"/>
              </a:ext>
            </a:extLst>
          </p:cNvPr>
          <p:cNvCxnSpPr/>
          <p:nvPr/>
        </p:nvCxnSpPr>
        <p:spPr>
          <a:xfrm flipH="1">
            <a:off x="2362200" y="2562225"/>
            <a:ext cx="885825" cy="34290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42F5B93A-C9AC-4061-B201-DCF3D1946E75}"/>
              </a:ext>
            </a:extLst>
          </p:cNvPr>
          <p:cNvCxnSpPr/>
          <p:nvPr/>
        </p:nvCxnSpPr>
        <p:spPr>
          <a:xfrm flipH="1" flipV="1">
            <a:off x="2362200" y="2419998"/>
            <a:ext cx="885825" cy="14222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D054E08E-5E90-4D92-AB75-58E3B8916F6F}"/>
              </a:ext>
            </a:extLst>
          </p:cNvPr>
          <p:cNvCxnSpPr/>
          <p:nvPr/>
        </p:nvCxnSpPr>
        <p:spPr>
          <a:xfrm flipH="1">
            <a:off x="733425" y="1995164"/>
            <a:ext cx="2514600" cy="866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DB5E6E3F-4F09-4F4E-8D6D-FC8B1C87AD78}"/>
              </a:ext>
            </a:extLst>
          </p:cNvPr>
          <p:cNvCxnSpPr/>
          <p:nvPr/>
        </p:nvCxnSpPr>
        <p:spPr>
          <a:xfrm flipH="1">
            <a:off x="733425" y="1924050"/>
            <a:ext cx="2514600" cy="433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1B6FBADB-4216-4F3C-B8D6-2652F61163F9}"/>
              </a:ext>
            </a:extLst>
          </p:cNvPr>
          <p:cNvCxnSpPr>
            <a:cxnSpLocks/>
          </p:cNvCxnSpPr>
          <p:nvPr/>
        </p:nvCxnSpPr>
        <p:spPr>
          <a:xfrm flipH="1">
            <a:off x="1856937" y="5036187"/>
            <a:ext cx="1391088" cy="32624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A546336-9619-43A7-B063-6F04192E0022}"/>
              </a:ext>
            </a:extLst>
          </p:cNvPr>
          <p:cNvSpPr txBox="1"/>
          <p:nvPr/>
        </p:nvSpPr>
        <p:spPr>
          <a:xfrm>
            <a:off x="504669" y="6444477"/>
            <a:ext cx="1187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2ACFC412-7147-4B89-AB3D-33FAA51C3DA8}" type="datetime1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arla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08/07/2021</a:t>
            </a:fld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3DCEF01-EA89-44F2-97F1-0C3646B86F65}"/>
              </a:ext>
            </a:extLst>
          </p:cNvPr>
          <p:cNvSpPr txBox="1"/>
          <p:nvPr/>
        </p:nvSpPr>
        <p:spPr>
          <a:xfrm>
            <a:off x="2276475" y="6462211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arla"/>
                <a:ea typeface="+mn-ea"/>
                <a:cs typeface="+mn-cs"/>
              </a:rPr>
              <a:t>Mobile programming 2021</a:t>
            </a:r>
          </a:p>
        </p:txBody>
      </p:sp>
      <p:sp>
        <p:nvSpPr>
          <p:cNvPr id="20" name="Segnaposto numero diapositiva 4">
            <a:extLst>
              <a:ext uri="{FF2B5EF4-FFF2-40B4-BE49-F238E27FC236}">
                <a16:creationId xmlns:a16="http://schemas.microsoft.com/office/drawing/2014/main" id="{6CB3CB34-55EE-4D6F-B786-8E4BC2B48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6590" y="6356352"/>
            <a:ext cx="338759" cy="365124"/>
          </a:xfrm>
        </p:spPr>
        <p:txBody>
          <a:bodyPr/>
          <a:lstStyle/>
          <a:p>
            <a:fld id="{ABEDDDD9-E23C-4704-A4E7-675149883C30}" type="slidenum">
              <a:rPr lang="it-IT" smtClean="0"/>
              <a:t>17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87242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EFA863-14E0-4425-B0D8-D82530370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595" y="446512"/>
            <a:ext cx="6447501" cy="514350"/>
          </a:xfrm>
        </p:spPr>
        <p:txBody>
          <a:bodyPr>
            <a:normAutofit fontScale="90000"/>
          </a:bodyPr>
          <a:lstStyle/>
          <a:p>
            <a:r>
              <a:rPr lang="it-IT" dirty="0">
                <a:solidFill>
                  <a:srgbClr val="92D050"/>
                </a:solidFill>
              </a:rPr>
              <a:t>Set caselle e calcolo punteggio:</a:t>
            </a:r>
          </a:p>
        </p:txBody>
      </p:sp>
      <p:pic>
        <p:nvPicPr>
          <p:cNvPr id="6" name="Immagine 5" descr="Immagine che contiene testo, screenshot, monitor, computer&#10;&#10;Descrizione generata automaticamente">
            <a:extLst>
              <a:ext uri="{FF2B5EF4-FFF2-40B4-BE49-F238E27FC236}">
                <a16:creationId xmlns:a16="http://schemas.microsoft.com/office/drawing/2014/main" id="{4949AD90-C049-4EE8-A677-7C4926F05A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2" t="61981" r="20153" b="28014"/>
          <a:stretch/>
        </p:blipFill>
        <p:spPr>
          <a:xfrm>
            <a:off x="224595" y="1711715"/>
            <a:ext cx="5359792" cy="514350"/>
          </a:xfrm>
          <a:prstGeom prst="rect">
            <a:avLst/>
          </a:prstGeom>
        </p:spPr>
      </p:pic>
      <p:pic>
        <p:nvPicPr>
          <p:cNvPr id="8" name="Immagine 7" descr="Immagine che contiene testo, screenshot, monitor, computer&#10;&#10;Descrizione generata automaticamente">
            <a:extLst>
              <a:ext uri="{FF2B5EF4-FFF2-40B4-BE49-F238E27FC236}">
                <a16:creationId xmlns:a16="http://schemas.microsoft.com/office/drawing/2014/main" id="{2145D80C-D5D6-466C-9DD1-7FB53B2D82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3" t="24398" r="18192" b="37224"/>
          <a:stretch/>
        </p:blipFill>
        <p:spPr>
          <a:xfrm>
            <a:off x="224596" y="4070557"/>
            <a:ext cx="4979909" cy="1758168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347EAF49-609C-4F75-B68F-753715AE8F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1" t="19903" r="29167" b="74180"/>
          <a:stretch/>
        </p:blipFill>
        <p:spPr>
          <a:xfrm>
            <a:off x="224595" y="2787443"/>
            <a:ext cx="4744062" cy="304205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5789A96-8E08-4CDD-88B5-41B4EBA29A29}"/>
              </a:ext>
            </a:extLst>
          </p:cNvPr>
          <p:cNvSpPr txBox="1"/>
          <p:nvPr/>
        </p:nvSpPr>
        <p:spPr>
          <a:xfrm>
            <a:off x="6812816" y="1068644"/>
            <a:ext cx="1930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50" dirty="0"/>
              <a:t>Lista </a:t>
            </a:r>
            <a:r>
              <a:rPr lang="it-IT" sz="1350" dirty="0">
                <a:solidFill>
                  <a:srgbClr val="92D050"/>
                </a:solidFill>
              </a:rPr>
              <a:t>SPINNER</a:t>
            </a:r>
            <a:r>
              <a:rPr lang="it-IT" sz="1350" dirty="0"/>
              <a:t> contenente tutti i </a:t>
            </a:r>
            <a:r>
              <a:rPr lang="it-IT" sz="1350" dirty="0" err="1"/>
              <a:t>binding</a:t>
            </a:r>
            <a:r>
              <a:rPr lang="it-IT" sz="1350" dirty="0"/>
              <a:t> degli </a:t>
            </a:r>
            <a:r>
              <a:rPr lang="it-IT" sz="1350" dirty="0" err="1"/>
              <a:t>spinner</a:t>
            </a:r>
            <a:r>
              <a:rPr lang="it-IT" sz="1350" dirty="0"/>
              <a:t> nel layout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E85AD4CD-EB94-45A4-8E6E-903C04FF1886}"/>
              </a:ext>
            </a:extLst>
          </p:cNvPr>
          <p:cNvCxnSpPr>
            <a:cxnSpLocks/>
          </p:cNvCxnSpPr>
          <p:nvPr/>
        </p:nvCxnSpPr>
        <p:spPr>
          <a:xfrm flipH="1">
            <a:off x="5380894" y="1279281"/>
            <a:ext cx="1431923" cy="538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C80C9311-4891-4CE0-9A29-FA76348E8BD1}"/>
              </a:ext>
            </a:extLst>
          </p:cNvPr>
          <p:cNvSpPr txBox="1"/>
          <p:nvPr/>
        </p:nvSpPr>
        <p:spPr>
          <a:xfrm>
            <a:off x="6812816" y="2145909"/>
            <a:ext cx="1329398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50" dirty="0"/>
              <a:t>Lista </a:t>
            </a:r>
            <a:r>
              <a:rPr lang="it-IT" sz="1350" dirty="0">
                <a:solidFill>
                  <a:srgbClr val="92D050"/>
                </a:solidFill>
              </a:rPr>
              <a:t>TEXTVIEW</a:t>
            </a:r>
            <a:r>
              <a:rPr lang="it-IT" sz="1350" dirty="0"/>
              <a:t> contenente tutti i </a:t>
            </a:r>
            <a:r>
              <a:rPr lang="it-IT" sz="1350" dirty="0" err="1"/>
              <a:t>binding</a:t>
            </a:r>
            <a:r>
              <a:rPr lang="it-IT" sz="1350" dirty="0"/>
              <a:t> delle </a:t>
            </a:r>
            <a:r>
              <a:rPr lang="it-IT" sz="1350" dirty="0" err="1"/>
              <a:t>textView</a:t>
            </a:r>
            <a:r>
              <a:rPr lang="it-IT" sz="1350" dirty="0"/>
              <a:t> nel layout</a:t>
            </a: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B0F81789-CB88-415F-8EC7-EA0C7A04F4B5}"/>
              </a:ext>
            </a:extLst>
          </p:cNvPr>
          <p:cNvCxnSpPr/>
          <p:nvPr/>
        </p:nvCxnSpPr>
        <p:spPr>
          <a:xfrm flipH="1" flipV="1">
            <a:off x="4062047" y="2145909"/>
            <a:ext cx="2750770" cy="156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378AD3E-36E2-41A1-8039-A31514B5156B}"/>
              </a:ext>
            </a:extLst>
          </p:cNvPr>
          <p:cNvSpPr txBox="1"/>
          <p:nvPr/>
        </p:nvSpPr>
        <p:spPr>
          <a:xfrm>
            <a:off x="5483419" y="2978877"/>
            <a:ext cx="1329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50" dirty="0"/>
              <a:t>Array </a:t>
            </a:r>
            <a:r>
              <a:rPr lang="it-IT" sz="1350" dirty="0">
                <a:solidFill>
                  <a:srgbClr val="92D050"/>
                </a:solidFill>
              </a:rPr>
              <a:t>SCORE</a:t>
            </a:r>
            <a:r>
              <a:rPr lang="it-IT" sz="1350" dirty="0"/>
              <a:t> contenente i valori attuali delle caselle</a:t>
            </a:r>
          </a:p>
        </p:txBody>
      </p: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B72FADE9-EA96-49FA-88F1-029EA5880156}"/>
              </a:ext>
            </a:extLst>
          </p:cNvPr>
          <p:cNvCxnSpPr>
            <a:endCxn id="15" idx="3"/>
          </p:cNvCxnSpPr>
          <p:nvPr/>
        </p:nvCxnSpPr>
        <p:spPr>
          <a:xfrm flipH="1" flipV="1">
            <a:off x="4968657" y="2939545"/>
            <a:ext cx="514762" cy="314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D78787F5-0986-4AC2-9907-973FD42FFAB5}"/>
              </a:ext>
            </a:extLst>
          </p:cNvPr>
          <p:cNvSpPr txBox="1"/>
          <p:nvPr/>
        </p:nvSpPr>
        <p:spPr>
          <a:xfrm>
            <a:off x="6562579" y="4317903"/>
            <a:ext cx="1930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50" dirty="0"/>
              <a:t>Lista </a:t>
            </a:r>
            <a:r>
              <a:rPr lang="it-IT" sz="1350" dirty="0">
                <a:solidFill>
                  <a:srgbClr val="92D050"/>
                </a:solidFill>
              </a:rPr>
              <a:t>VALUE</a:t>
            </a:r>
            <a:r>
              <a:rPr lang="it-IT" sz="1350" dirty="0"/>
              <a:t> di  array contenenti i diversi valori ammissibili per ogni </a:t>
            </a:r>
            <a:r>
              <a:rPr lang="it-IT" sz="1350" dirty="0" err="1"/>
              <a:t>spinner</a:t>
            </a:r>
            <a:endParaRPr lang="it-IT" sz="1350" dirty="0"/>
          </a:p>
        </p:txBody>
      </p: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1E9DC19F-1444-44B2-A87E-786C99A10A89}"/>
              </a:ext>
            </a:extLst>
          </p:cNvPr>
          <p:cNvCxnSpPr/>
          <p:nvPr/>
        </p:nvCxnSpPr>
        <p:spPr>
          <a:xfrm flipH="1">
            <a:off x="4199207" y="4444512"/>
            <a:ext cx="2363372" cy="1134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44A6A40-D449-49C4-A64D-E1738C93CB81}"/>
              </a:ext>
            </a:extLst>
          </p:cNvPr>
          <p:cNvSpPr txBox="1"/>
          <p:nvPr/>
        </p:nvSpPr>
        <p:spPr>
          <a:xfrm>
            <a:off x="628651" y="6444477"/>
            <a:ext cx="11405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2ACFC412-7147-4B89-AB3D-33FAA51C3DA8}" type="datetime1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arla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08/07/2021</a:t>
            </a:fld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955F94E2-1785-4E21-9D22-0FC35CCA4B25}"/>
              </a:ext>
            </a:extLst>
          </p:cNvPr>
          <p:cNvSpPr txBox="1"/>
          <p:nvPr/>
        </p:nvSpPr>
        <p:spPr>
          <a:xfrm>
            <a:off x="2570921" y="6476306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arla"/>
                <a:ea typeface="+mn-ea"/>
                <a:cs typeface="+mn-cs"/>
              </a:rPr>
              <a:t>Mobile programming 2021</a:t>
            </a:r>
          </a:p>
        </p:txBody>
      </p:sp>
      <p:sp>
        <p:nvSpPr>
          <p:cNvPr id="24" name="Segnaposto numero diapositiva 4">
            <a:extLst>
              <a:ext uri="{FF2B5EF4-FFF2-40B4-BE49-F238E27FC236}">
                <a16:creationId xmlns:a16="http://schemas.microsoft.com/office/drawing/2014/main" id="{CB052497-D968-4ED8-8213-19635B6BB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6590" y="6356352"/>
            <a:ext cx="338759" cy="365124"/>
          </a:xfrm>
        </p:spPr>
        <p:txBody>
          <a:bodyPr/>
          <a:lstStyle/>
          <a:p>
            <a:fld id="{ABEDDDD9-E23C-4704-A4E7-675149883C30}" type="slidenum">
              <a:rPr lang="it-IT" smtClean="0"/>
              <a:t>18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14446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D5BC4D-BEBA-4CB0-90BC-ADC9FA909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19" y="407783"/>
            <a:ext cx="6447501" cy="555674"/>
          </a:xfrm>
        </p:spPr>
        <p:txBody>
          <a:bodyPr>
            <a:normAutofit fontScale="90000"/>
          </a:bodyPr>
          <a:lstStyle/>
          <a:p>
            <a:r>
              <a:rPr lang="it-IT" dirty="0">
                <a:solidFill>
                  <a:srgbClr val="92D050"/>
                </a:solidFill>
              </a:rPr>
              <a:t>Set caselle e calcolo punteggio:</a:t>
            </a:r>
          </a:p>
        </p:txBody>
      </p:sp>
      <p:pic>
        <p:nvPicPr>
          <p:cNvPr id="4" name="Immagine 3" descr="Immagine che contiene testo, monitor, screenshot, elettronico&#10;&#10;Descrizione generata automaticamente">
            <a:extLst>
              <a:ext uri="{FF2B5EF4-FFF2-40B4-BE49-F238E27FC236}">
                <a16:creationId xmlns:a16="http://schemas.microsoft.com/office/drawing/2014/main" id="{8D16FEEF-3738-4E82-BAEB-AF6CC636CE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8" t="21598" r="37000" b="23343"/>
          <a:stretch/>
        </p:blipFill>
        <p:spPr>
          <a:xfrm>
            <a:off x="5179229" y="2873186"/>
            <a:ext cx="3472937" cy="2609837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6C1F8FB0-ED8B-4E42-A7F8-719537B6DD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6" t="24341" r="17846" b="14336"/>
          <a:stretch/>
        </p:blipFill>
        <p:spPr>
          <a:xfrm>
            <a:off x="248519" y="1504644"/>
            <a:ext cx="4425678" cy="222325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8BA6C88-B7C6-4C75-B049-16549F458B6C}"/>
              </a:ext>
            </a:extLst>
          </p:cNvPr>
          <p:cNvSpPr txBox="1"/>
          <p:nvPr/>
        </p:nvSpPr>
        <p:spPr>
          <a:xfrm>
            <a:off x="248520" y="4178105"/>
            <a:ext cx="2463029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50" dirty="0" err="1">
                <a:solidFill>
                  <a:srgbClr val="00B050"/>
                </a:solidFill>
              </a:rPr>
              <a:t>ind</a:t>
            </a:r>
            <a:r>
              <a:rPr lang="it-IT" sz="1350" dirty="0">
                <a:solidFill>
                  <a:srgbClr val="00B050"/>
                </a:solidFill>
              </a:rPr>
              <a:t>:  </a:t>
            </a:r>
            <a:r>
              <a:rPr lang="it-IT" sz="1350" dirty="0"/>
              <a:t>indice che indica quale </a:t>
            </a:r>
            <a:r>
              <a:rPr lang="it-IT" sz="1350" dirty="0" err="1"/>
              <a:t>spinner</a:t>
            </a:r>
            <a:r>
              <a:rPr lang="it-IT" sz="1350" dirty="0"/>
              <a:t> è stato ‘selezionato’</a:t>
            </a:r>
          </a:p>
          <a:p>
            <a:endParaRPr lang="it-IT" sz="1350" dirty="0"/>
          </a:p>
          <a:p>
            <a:r>
              <a:rPr lang="it-IT" sz="1350" dirty="0">
                <a:solidFill>
                  <a:srgbClr val="00B050"/>
                </a:solidFill>
              </a:rPr>
              <a:t>position: </a:t>
            </a:r>
            <a:r>
              <a:rPr lang="it-IT" sz="1350" dirty="0"/>
              <a:t>indice che indica la posizione del valore selezionato nell’array di valori dello </a:t>
            </a:r>
            <a:r>
              <a:rPr lang="it-IT" sz="1350" dirty="0" err="1"/>
              <a:t>spinner</a:t>
            </a:r>
            <a:r>
              <a:rPr lang="it-IT" sz="1350" dirty="0"/>
              <a:t> in questione </a:t>
            </a:r>
          </a:p>
        </p:txBody>
      </p:sp>
      <p:cxnSp>
        <p:nvCxnSpPr>
          <p:cNvPr id="8" name="Connettore a gomito 7">
            <a:extLst>
              <a:ext uri="{FF2B5EF4-FFF2-40B4-BE49-F238E27FC236}">
                <a16:creationId xmlns:a16="http://schemas.microsoft.com/office/drawing/2014/main" id="{FEF3BCB0-7E83-42B0-9F57-8547C43F6E22}"/>
              </a:ext>
            </a:extLst>
          </p:cNvPr>
          <p:cNvCxnSpPr/>
          <p:nvPr/>
        </p:nvCxnSpPr>
        <p:spPr>
          <a:xfrm rot="5400000" flipH="1" flipV="1">
            <a:off x="917916" y="3070274"/>
            <a:ext cx="1498210" cy="7174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AABDFB4-E031-490A-8A6D-1E89E7A02017}"/>
              </a:ext>
            </a:extLst>
          </p:cNvPr>
          <p:cNvSpPr txBox="1"/>
          <p:nvPr/>
        </p:nvSpPr>
        <p:spPr>
          <a:xfrm>
            <a:off x="3154680" y="4866543"/>
            <a:ext cx="19202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50" dirty="0"/>
              <a:t>Aggiornamento del vettore SCORE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E3CB30A1-D323-4A04-A4E2-4A08DC1A2B73}"/>
              </a:ext>
            </a:extLst>
          </p:cNvPr>
          <p:cNvCxnSpPr/>
          <p:nvPr/>
        </p:nvCxnSpPr>
        <p:spPr>
          <a:xfrm flipV="1">
            <a:off x="4346917" y="4254598"/>
            <a:ext cx="1456007" cy="611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FAE3CB18-0CF5-4020-A4EC-90EB8500AAD8}"/>
              </a:ext>
            </a:extLst>
          </p:cNvPr>
          <p:cNvCxnSpPr/>
          <p:nvPr/>
        </p:nvCxnSpPr>
        <p:spPr>
          <a:xfrm flipH="1" flipV="1">
            <a:off x="2342272" y="2788042"/>
            <a:ext cx="1392701" cy="2078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182D83A-032A-492F-9CEA-528549B8475F}"/>
              </a:ext>
            </a:extLst>
          </p:cNvPr>
          <p:cNvSpPr txBox="1"/>
          <p:nvPr/>
        </p:nvSpPr>
        <p:spPr>
          <a:xfrm>
            <a:off x="569282" y="6450216"/>
            <a:ext cx="10270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2ACFC412-7147-4B89-AB3D-33FAA51C3DA8}" type="datetime1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arla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08/07/2021</a:t>
            </a:fld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FF0CB4E-F23E-4F13-A3F1-2F7284C42BE0}"/>
              </a:ext>
            </a:extLst>
          </p:cNvPr>
          <p:cNvSpPr txBox="1"/>
          <p:nvPr/>
        </p:nvSpPr>
        <p:spPr>
          <a:xfrm>
            <a:off x="2343697" y="6450216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arla"/>
                <a:ea typeface="+mn-ea"/>
                <a:cs typeface="+mn-cs"/>
              </a:rPr>
              <a:t>Mobile programming 2021</a:t>
            </a:r>
          </a:p>
        </p:txBody>
      </p:sp>
      <p:sp>
        <p:nvSpPr>
          <p:cNvPr id="14" name="Segnaposto numero diapositiva 4">
            <a:extLst>
              <a:ext uri="{FF2B5EF4-FFF2-40B4-BE49-F238E27FC236}">
                <a16:creationId xmlns:a16="http://schemas.microsoft.com/office/drawing/2014/main" id="{879B6738-550D-4996-967C-83AEF760E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6590" y="6356352"/>
            <a:ext cx="338759" cy="365124"/>
          </a:xfrm>
        </p:spPr>
        <p:txBody>
          <a:bodyPr/>
          <a:lstStyle/>
          <a:p>
            <a:fld id="{ABEDDDD9-E23C-4704-A4E7-675149883C30}" type="slidenum">
              <a:rPr lang="it-IT" smtClean="0"/>
              <a:t>19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2798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447879-D65A-4E68-AA74-FD9D25B43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54" y="146978"/>
            <a:ext cx="7886700" cy="994172"/>
          </a:xfrm>
        </p:spPr>
        <p:txBody>
          <a:bodyPr>
            <a:normAutofit/>
          </a:bodyPr>
          <a:lstStyle/>
          <a:p>
            <a:r>
              <a:rPr lang="it-IT" sz="3600" dirty="0">
                <a:solidFill>
                  <a:srgbClr val="FF0000"/>
                </a:solidFill>
                <a:latin typeface="Segoe Print" panose="02000600000000000000" pitchFamily="2" charset="0"/>
              </a:rPr>
              <a:t>Menu Principale - Modalità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5D25691A-C810-43F3-8167-7C498C4DDA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"/>
          <a:stretch/>
        </p:blipFill>
        <p:spPr>
          <a:xfrm>
            <a:off x="192641" y="1708428"/>
            <a:ext cx="2088223" cy="4164885"/>
          </a:xfr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3C63813F-6101-4EDB-8D0D-B7B20AAC202C}"/>
              </a:ext>
            </a:extLst>
          </p:cNvPr>
          <p:cNvCxnSpPr/>
          <p:nvPr/>
        </p:nvCxnSpPr>
        <p:spPr>
          <a:xfrm>
            <a:off x="1995755" y="2775949"/>
            <a:ext cx="80909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20D91725-B506-4C8B-B1CB-8966B550B8CE}"/>
              </a:ext>
            </a:extLst>
          </p:cNvPr>
          <p:cNvCxnSpPr/>
          <p:nvPr/>
        </p:nvCxnSpPr>
        <p:spPr>
          <a:xfrm>
            <a:off x="1995755" y="3283235"/>
            <a:ext cx="809090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619625B4-6593-4212-BE81-5D7FB302FB5C}"/>
              </a:ext>
            </a:extLst>
          </p:cNvPr>
          <p:cNvCxnSpPr/>
          <p:nvPr/>
        </p:nvCxnSpPr>
        <p:spPr>
          <a:xfrm>
            <a:off x="1995755" y="3791806"/>
            <a:ext cx="809090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957CE618-F55A-4B1D-9581-0CAD662A4E39}"/>
              </a:ext>
            </a:extLst>
          </p:cNvPr>
          <p:cNvCxnSpPr/>
          <p:nvPr/>
        </p:nvCxnSpPr>
        <p:spPr>
          <a:xfrm>
            <a:off x="1995755" y="4300377"/>
            <a:ext cx="80909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62E9DCD1-C930-4A14-931A-51B57576090A}"/>
              </a:ext>
            </a:extLst>
          </p:cNvPr>
          <p:cNvCxnSpPr/>
          <p:nvPr/>
        </p:nvCxnSpPr>
        <p:spPr>
          <a:xfrm>
            <a:off x="1995755" y="4808948"/>
            <a:ext cx="80909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7EF6531-302D-4280-9CAF-6B33DB223771}"/>
              </a:ext>
            </a:extLst>
          </p:cNvPr>
          <p:cNvSpPr txBox="1"/>
          <p:nvPr/>
        </p:nvSpPr>
        <p:spPr>
          <a:xfrm>
            <a:off x="2858785" y="2636165"/>
            <a:ext cx="5815173" cy="30008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1350" dirty="0">
                <a:latin typeface="Seaford" panose="020B0502030303020204" pitchFamily="34" charset="0"/>
              </a:rPr>
              <a:t>Gioco solitario per allenarsi e cercare di battere il proprio record personale.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E9281C2-64D3-4030-A6DB-E159567222F8}"/>
              </a:ext>
            </a:extLst>
          </p:cNvPr>
          <p:cNvSpPr txBox="1"/>
          <p:nvPr/>
        </p:nvSpPr>
        <p:spPr>
          <a:xfrm>
            <a:off x="2858785" y="3144736"/>
            <a:ext cx="6216104" cy="300082"/>
          </a:xfrm>
          <a:prstGeom prst="rect">
            <a:avLst/>
          </a:prstGeom>
          <a:noFill/>
          <a:ln w="127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it-IT" sz="1350" dirty="0">
                <a:latin typeface="Seaford" panose="020B0502030303020204" pitchFamily="34" charset="0"/>
              </a:rPr>
              <a:t>Due Giocatori si sfidano a chi fa più punti, scambiandosi il telefono ad ogni turno.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E9BB90A-8243-487D-9A3A-37C7C196740A}"/>
              </a:ext>
            </a:extLst>
          </p:cNvPr>
          <p:cNvSpPr txBox="1"/>
          <p:nvPr/>
        </p:nvSpPr>
        <p:spPr>
          <a:xfrm>
            <a:off x="2858785" y="3649090"/>
            <a:ext cx="1901943" cy="300082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1350" dirty="0">
                <a:latin typeface="Seaford" panose="020B0502030303020204" pitchFamily="34" charset="0"/>
              </a:rPr>
              <a:t>Umano contro Robot. 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0C07CA2-EAB7-4242-8041-F3B6E2319573}"/>
              </a:ext>
            </a:extLst>
          </p:cNvPr>
          <p:cNvSpPr txBox="1"/>
          <p:nvPr/>
        </p:nvSpPr>
        <p:spPr>
          <a:xfrm>
            <a:off x="2858785" y="4161877"/>
            <a:ext cx="4549451" cy="300082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it-IT" sz="1350" dirty="0">
                <a:latin typeface="Seaford" panose="020B0502030303020204" pitchFamily="34" charset="0"/>
              </a:rPr>
              <a:t>Tramite connessione bluetooth due amici possono sfidarsi. 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C2F9DBE-A800-486E-9BC2-352B4BAB291D}"/>
              </a:ext>
            </a:extLst>
          </p:cNvPr>
          <p:cNvSpPr txBox="1"/>
          <p:nvPr/>
        </p:nvSpPr>
        <p:spPr>
          <a:xfrm>
            <a:off x="2858786" y="4674667"/>
            <a:ext cx="5992820" cy="30008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it-IT" sz="1350" dirty="0">
                <a:latin typeface="Seaford" panose="020B0502030303020204" pitchFamily="34" charset="0"/>
              </a:rPr>
              <a:t>Per annotare i propri punteggi, in solo o doppio, mentre si utilizzano dadi reali.</a:t>
            </a:r>
          </a:p>
        </p:txBody>
      </p:sp>
      <p:sp>
        <p:nvSpPr>
          <p:cNvPr id="17" name="Segnaposto piè di pagina 2">
            <a:extLst>
              <a:ext uri="{FF2B5EF4-FFF2-40B4-BE49-F238E27FC236}">
                <a16:creationId xmlns:a16="http://schemas.microsoft.com/office/drawing/2014/main" id="{C63E102A-4DF3-4D39-8125-13989560F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it-IT"/>
              <a:t>Mobile Programming 2021</a:t>
            </a:r>
          </a:p>
        </p:txBody>
      </p:sp>
      <p:sp>
        <p:nvSpPr>
          <p:cNvPr id="18" name="Segnaposto numero diapositiva 3">
            <a:extLst>
              <a:ext uri="{FF2B5EF4-FFF2-40B4-BE49-F238E27FC236}">
                <a16:creationId xmlns:a16="http://schemas.microsoft.com/office/drawing/2014/main" id="{0150FD2E-2B16-4860-B3D8-67BB7F800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45066F0-4D30-4799-9F72-EBBB480C828E}" type="slidenum">
              <a:rPr lang="it-IT" smtClean="0"/>
              <a:t>2</a:t>
            </a:fld>
            <a:endParaRPr lang="it-IT"/>
          </a:p>
        </p:txBody>
      </p:sp>
      <p:sp>
        <p:nvSpPr>
          <p:cNvPr id="19" name="Segnaposto data 4">
            <a:extLst>
              <a:ext uri="{FF2B5EF4-FFF2-40B4-BE49-F238E27FC236}">
                <a16:creationId xmlns:a16="http://schemas.microsoft.com/office/drawing/2014/main" id="{99E10F78-D5FE-400D-9A3C-0E8B4683B6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B676431C-B002-4165-B42A-0E7F7930A3D2}" type="datetime1">
              <a:rPr lang="it-IT" smtClean="0"/>
              <a:t>08/07/2021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6165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A16AD6-9039-47F7-952A-786BB3FD7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924" y="479032"/>
            <a:ext cx="6447501" cy="576776"/>
          </a:xfrm>
        </p:spPr>
        <p:txBody>
          <a:bodyPr>
            <a:normAutofit fontScale="90000"/>
          </a:bodyPr>
          <a:lstStyle/>
          <a:p>
            <a:r>
              <a:rPr lang="it-IT" dirty="0">
                <a:solidFill>
                  <a:srgbClr val="92D050"/>
                </a:solidFill>
              </a:rPr>
              <a:t>Set caselle e calcolo punteggio:</a:t>
            </a:r>
          </a:p>
        </p:txBody>
      </p:sp>
      <p:pic>
        <p:nvPicPr>
          <p:cNvPr id="4" name="Immagine 3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01814F1D-18C8-4121-B1BE-9A92E4E5CE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0" t="30382" r="44847" b="36400"/>
          <a:stretch/>
        </p:blipFill>
        <p:spPr>
          <a:xfrm>
            <a:off x="369278" y="1645920"/>
            <a:ext cx="3260188" cy="163800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3B9D7138-CF01-40C6-907A-5F53F2837C61}"/>
              </a:ext>
            </a:extLst>
          </p:cNvPr>
          <p:cNvSpPr txBox="1"/>
          <p:nvPr/>
        </p:nvSpPr>
        <p:spPr>
          <a:xfrm>
            <a:off x="65392" y="3614762"/>
            <a:ext cx="233172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50" dirty="0"/>
              <a:t>Accumulatore dei punteggi di tutte le caselle per il calcolo del totale</a:t>
            </a: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26BC17F6-3242-4243-A81E-EE7E77988504}"/>
              </a:ext>
            </a:extLst>
          </p:cNvPr>
          <p:cNvCxnSpPr>
            <a:cxnSpLocks/>
          </p:cNvCxnSpPr>
          <p:nvPr/>
        </p:nvCxnSpPr>
        <p:spPr>
          <a:xfrm flipV="1">
            <a:off x="285757" y="2570922"/>
            <a:ext cx="945495" cy="11095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3269F66-AF7D-49C3-A975-D40EFE6CDAEF}"/>
              </a:ext>
            </a:extLst>
          </p:cNvPr>
          <p:cNvSpPr txBox="1"/>
          <p:nvPr/>
        </p:nvSpPr>
        <p:spPr>
          <a:xfrm>
            <a:off x="3831479" y="3001503"/>
            <a:ext cx="18569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50" dirty="0"/>
              <a:t>Aggiornamento Text </a:t>
            </a:r>
            <a:r>
              <a:rPr lang="it-IT" sz="1350" dirty="0" err="1"/>
              <a:t>View</a:t>
            </a:r>
            <a:r>
              <a:rPr lang="it-IT" sz="1350" dirty="0"/>
              <a:t> del punteggio</a:t>
            </a: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CCE8EDB-DBE1-4B68-BF6E-66B3894150D5}"/>
              </a:ext>
            </a:extLst>
          </p:cNvPr>
          <p:cNvCxnSpPr>
            <a:cxnSpLocks/>
          </p:cNvCxnSpPr>
          <p:nvPr/>
        </p:nvCxnSpPr>
        <p:spPr>
          <a:xfrm flipH="1" flipV="1">
            <a:off x="2735799" y="2821001"/>
            <a:ext cx="1045412" cy="5250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50F40CA7-CC01-4D93-A4DE-423AB8CF58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6" t="24192" r="28203" b="15317"/>
          <a:stretch/>
        </p:blipFill>
        <p:spPr>
          <a:xfrm>
            <a:off x="2397112" y="3659318"/>
            <a:ext cx="4435597" cy="2903759"/>
          </a:xfrm>
          <a:prstGeom prst="rect">
            <a:avLst/>
          </a:prstGeom>
        </p:spPr>
      </p:pic>
      <p:pic>
        <p:nvPicPr>
          <p:cNvPr id="18" name="Immagine 17" descr="Immagine che contiene testo&#10;&#10;Descrizione generata automaticamente">
            <a:extLst>
              <a:ext uri="{FF2B5EF4-FFF2-40B4-BE49-F238E27FC236}">
                <a16:creationId xmlns:a16="http://schemas.microsoft.com/office/drawing/2014/main" id="{2232AE3E-71B3-486B-861C-2EABF6AA7E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7" t="35579" r="7692" b="13829"/>
          <a:stretch/>
        </p:blipFill>
        <p:spPr>
          <a:xfrm>
            <a:off x="4028814" y="766505"/>
            <a:ext cx="4948777" cy="1942617"/>
          </a:xfrm>
          <a:prstGeom prst="rect">
            <a:avLst/>
          </a:prstGeom>
        </p:spPr>
      </p:pic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C3E185AD-52BC-4CA3-B585-B09B008A00D7}"/>
              </a:ext>
            </a:extLst>
          </p:cNvPr>
          <p:cNvCxnSpPr>
            <a:cxnSpLocks/>
          </p:cNvCxnSpPr>
          <p:nvPr/>
        </p:nvCxnSpPr>
        <p:spPr>
          <a:xfrm flipH="1" flipV="1">
            <a:off x="1170346" y="3081669"/>
            <a:ext cx="1776544" cy="533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12582E7-3C60-49AF-8D8E-935762F82125}"/>
              </a:ext>
            </a:extLst>
          </p:cNvPr>
          <p:cNvSpPr txBox="1"/>
          <p:nvPr/>
        </p:nvSpPr>
        <p:spPr>
          <a:xfrm>
            <a:off x="270875" y="6436062"/>
            <a:ext cx="11736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2ACFC412-7147-4B89-AB3D-33FAA51C3DA8}" type="datetime1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arla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08/07/2021</a:t>
            </a:fld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56E6F24-0500-4C5F-BF38-CE6344506F23}"/>
              </a:ext>
            </a:extLst>
          </p:cNvPr>
          <p:cNvSpPr txBox="1"/>
          <p:nvPr/>
        </p:nvSpPr>
        <p:spPr>
          <a:xfrm>
            <a:off x="2166425" y="6436062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arla"/>
                <a:ea typeface="+mn-ea"/>
                <a:cs typeface="+mn-cs"/>
              </a:rPr>
              <a:t>Mobile programming 2021</a:t>
            </a:r>
          </a:p>
        </p:txBody>
      </p:sp>
      <p:sp>
        <p:nvSpPr>
          <p:cNvPr id="15" name="Segnaposto numero diapositiva 4">
            <a:extLst>
              <a:ext uri="{FF2B5EF4-FFF2-40B4-BE49-F238E27FC236}">
                <a16:creationId xmlns:a16="http://schemas.microsoft.com/office/drawing/2014/main" id="{D0CABDBA-D35B-431F-B5D4-11777DDD2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6590" y="6356352"/>
            <a:ext cx="338759" cy="365124"/>
          </a:xfrm>
        </p:spPr>
        <p:txBody>
          <a:bodyPr/>
          <a:lstStyle/>
          <a:p>
            <a:fld id="{ABEDDDD9-E23C-4704-A4E7-675149883C30}" type="slidenum">
              <a:rPr lang="it-IT" smtClean="0"/>
              <a:t>20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67073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A16AD6-9039-47F7-952A-786BB3FD7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848" y="521844"/>
            <a:ext cx="6447501" cy="576776"/>
          </a:xfrm>
        </p:spPr>
        <p:txBody>
          <a:bodyPr>
            <a:normAutofit fontScale="90000"/>
          </a:bodyPr>
          <a:lstStyle/>
          <a:p>
            <a:r>
              <a:rPr lang="it-IT" dirty="0">
                <a:solidFill>
                  <a:srgbClr val="92D050"/>
                </a:solidFill>
              </a:rPr>
              <a:t>Set caselle e calcolo bonus: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B9D7138-CF01-40C6-907A-5F53F2837C61}"/>
              </a:ext>
            </a:extLst>
          </p:cNvPr>
          <p:cNvSpPr txBox="1"/>
          <p:nvPr/>
        </p:nvSpPr>
        <p:spPr>
          <a:xfrm>
            <a:off x="5919773" y="1709290"/>
            <a:ext cx="2331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50" dirty="0"/>
              <a:t>Controllo se la somma dei punteggi nelle caselle da 1-6 soddisfa la condizione per il BONUS</a:t>
            </a: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26BC17F6-3242-4243-A81E-EE7E77988504}"/>
              </a:ext>
            </a:extLst>
          </p:cNvPr>
          <p:cNvCxnSpPr/>
          <p:nvPr/>
        </p:nvCxnSpPr>
        <p:spPr>
          <a:xfrm flipH="1">
            <a:off x="1572064" y="1761642"/>
            <a:ext cx="3228536" cy="690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3269F66-AF7D-49C3-A975-D40EFE6CDAEF}"/>
              </a:ext>
            </a:extLst>
          </p:cNvPr>
          <p:cNvSpPr txBox="1"/>
          <p:nvPr/>
        </p:nvSpPr>
        <p:spPr>
          <a:xfrm>
            <a:off x="5919773" y="2954812"/>
            <a:ext cx="18569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50" dirty="0"/>
              <a:t>Aggiornamento Text </a:t>
            </a:r>
            <a:r>
              <a:rPr lang="it-IT" sz="1350" dirty="0" err="1"/>
              <a:t>View</a:t>
            </a:r>
            <a:r>
              <a:rPr lang="it-IT" sz="1350" dirty="0"/>
              <a:t> del bonus</a:t>
            </a: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CCE8EDB-DBE1-4B68-BF6E-66B3894150D5}"/>
              </a:ext>
            </a:extLst>
          </p:cNvPr>
          <p:cNvCxnSpPr>
            <a:cxnSpLocks/>
          </p:cNvCxnSpPr>
          <p:nvPr/>
        </p:nvCxnSpPr>
        <p:spPr>
          <a:xfrm flipH="1">
            <a:off x="2983138" y="2331396"/>
            <a:ext cx="1898352" cy="356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50F40CA7-CC01-4D93-A4DE-423AB8CF58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6" t="24192" r="28203" b="15317"/>
          <a:stretch/>
        </p:blipFill>
        <p:spPr>
          <a:xfrm>
            <a:off x="239634" y="1709290"/>
            <a:ext cx="5173869" cy="3387068"/>
          </a:xfrm>
          <a:prstGeom prst="rect">
            <a:avLst/>
          </a:prstGeom>
        </p:spPr>
      </p:pic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6908899C-7F5C-4B2E-BF03-61A14F192F14}"/>
              </a:ext>
            </a:extLst>
          </p:cNvPr>
          <p:cNvCxnSpPr>
            <a:cxnSpLocks/>
          </p:cNvCxnSpPr>
          <p:nvPr/>
        </p:nvCxnSpPr>
        <p:spPr>
          <a:xfrm flipH="1">
            <a:off x="1023425" y="1880675"/>
            <a:ext cx="4896348" cy="1329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3E8FD05F-A3FF-4A89-8D99-FF4931C0A143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840481" y="3208728"/>
            <a:ext cx="2079292" cy="230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ACA97D53-A2A7-4349-80B5-84B44013EDF7}"/>
              </a:ext>
            </a:extLst>
          </p:cNvPr>
          <p:cNvCxnSpPr/>
          <p:nvPr/>
        </p:nvCxnSpPr>
        <p:spPr>
          <a:xfrm flipH="1">
            <a:off x="1572065" y="1880675"/>
            <a:ext cx="4347708" cy="369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magine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E92AC84F-FE28-4705-BD69-73D662136F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0" t="13110" r="29260" b="63688"/>
          <a:stretch/>
        </p:blipFill>
        <p:spPr>
          <a:xfrm>
            <a:off x="4800600" y="4851816"/>
            <a:ext cx="4126142" cy="1050461"/>
          </a:xfrm>
          <a:prstGeom prst="rect">
            <a:avLst/>
          </a:prstGeom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F784D62A-7A91-40D1-8FBF-F309363C846C}"/>
              </a:ext>
            </a:extLst>
          </p:cNvPr>
          <p:cNvCxnSpPr/>
          <p:nvPr/>
        </p:nvCxnSpPr>
        <p:spPr>
          <a:xfrm flipH="1" flipV="1">
            <a:off x="1878037" y="4001379"/>
            <a:ext cx="3002090" cy="970671"/>
          </a:xfrm>
          <a:prstGeom prst="straightConnector1">
            <a:avLst/>
          </a:prstGeom>
          <a:ln w="38100"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7E14B46-0182-4BBE-849C-80827FDF9AC8}"/>
              </a:ext>
            </a:extLst>
          </p:cNvPr>
          <p:cNvSpPr txBox="1"/>
          <p:nvPr/>
        </p:nvSpPr>
        <p:spPr>
          <a:xfrm>
            <a:off x="5496950" y="1175814"/>
            <a:ext cx="25216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50" dirty="0"/>
              <a:t>Accumulatore punteggio</a:t>
            </a:r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DAB4FD64-51F5-433B-A78F-C57C40EE8736}"/>
              </a:ext>
            </a:extLst>
          </p:cNvPr>
          <p:cNvCxnSpPr>
            <a:cxnSpLocks/>
          </p:cNvCxnSpPr>
          <p:nvPr/>
        </p:nvCxnSpPr>
        <p:spPr>
          <a:xfrm flipH="1">
            <a:off x="2296945" y="1356152"/>
            <a:ext cx="3270738" cy="447329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00455AC-0507-485F-AF59-566DF4B6821D}"/>
              </a:ext>
            </a:extLst>
          </p:cNvPr>
          <p:cNvSpPr txBox="1"/>
          <p:nvPr/>
        </p:nvSpPr>
        <p:spPr>
          <a:xfrm>
            <a:off x="358904" y="6441235"/>
            <a:ext cx="10482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2ACFC412-7147-4B89-AB3D-33FAA51C3DA8}" type="datetime1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arla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08/07/2021</a:t>
            </a:fld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2AC894B-87B5-4B0A-BE41-154CF163EE0B}"/>
              </a:ext>
            </a:extLst>
          </p:cNvPr>
          <p:cNvSpPr txBox="1"/>
          <p:nvPr/>
        </p:nvSpPr>
        <p:spPr>
          <a:xfrm>
            <a:off x="2594127" y="6441235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arla"/>
                <a:ea typeface="+mn-ea"/>
                <a:cs typeface="+mn-cs"/>
              </a:rPr>
              <a:t>Mobile programming 2021</a:t>
            </a:r>
          </a:p>
        </p:txBody>
      </p:sp>
      <p:sp>
        <p:nvSpPr>
          <p:cNvPr id="19" name="Segnaposto numero diapositiva 4">
            <a:extLst>
              <a:ext uri="{FF2B5EF4-FFF2-40B4-BE49-F238E27FC236}">
                <a16:creationId xmlns:a16="http://schemas.microsoft.com/office/drawing/2014/main" id="{C33F484F-4A3A-4A66-83B7-0FC0DB5E0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6590" y="6356352"/>
            <a:ext cx="338759" cy="365124"/>
          </a:xfrm>
        </p:spPr>
        <p:txBody>
          <a:bodyPr/>
          <a:lstStyle/>
          <a:p>
            <a:fld id="{ABEDDDD9-E23C-4704-A4E7-675149883C30}" type="slidenum">
              <a:rPr lang="it-IT" smtClean="0"/>
              <a:t>21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72842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A16AD6-9039-47F7-952A-786BB3FD7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261" y="431414"/>
            <a:ext cx="6447501" cy="576776"/>
          </a:xfrm>
        </p:spPr>
        <p:txBody>
          <a:bodyPr>
            <a:normAutofit fontScale="90000"/>
          </a:bodyPr>
          <a:lstStyle/>
          <a:p>
            <a:r>
              <a:rPr lang="it-IT" dirty="0">
                <a:solidFill>
                  <a:srgbClr val="92D050"/>
                </a:solidFill>
              </a:rPr>
              <a:t>Set caselle e calcolo punteggio:</a:t>
            </a:r>
          </a:p>
        </p:txBody>
      </p:sp>
      <p:pic>
        <p:nvPicPr>
          <p:cNvPr id="18" name="Immagine 17" descr="Immagine che contiene testo&#10;&#10;Descrizione generata automaticamente">
            <a:extLst>
              <a:ext uri="{FF2B5EF4-FFF2-40B4-BE49-F238E27FC236}">
                <a16:creationId xmlns:a16="http://schemas.microsoft.com/office/drawing/2014/main" id="{2232AE3E-71B3-486B-861C-2EABF6AA7E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7" t="35579" r="7692" b="13829"/>
          <a:stretch/>
        </p:blipFill>
        <p:spPr>
          <a:xfrm>
            <a:off x="286144" y="1532499"/>
            <a:ext cx="4830980" cy="1896376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2D7B8CBA-2013-40DE-9533-2C6CDBD8F2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5" t="21556" r="33769" b="24930"/>
          <a:stretch/>
        </p:blipFill>
        <p:spPr>
          <a:xfrm>
            <a:off x="5547130" y="3483146"/>
            <a:ext cx="3596870" cy="2310620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B1627485-B32F-45AD-B514-5B5B794E906F}"/>
              </a:ext>
            </a:extLst>
          </p:cNvPr>
          <p:cNvCxnSpPr>
            <a:cxnSpLocks/>
          </p:cNvCxnSpPr>
          <p:nvPr/>
        </p:nvCxnSpPr>
        <p:spPr>
          <a:xfrm flipH="1" flipV="1">
            <a:off x="1297745" y="3167869"/>
            <a:ext cx="4798255" cy="3687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7AA9026-6B08-4ADB-8CFB-3F79940645DD}"/>
              </a:ext>
            </a:extLst>
          </p:cNvPr>
          <p:cNvSpPr txBox="1"/>
          <p:nvPr/>
        </p:nvSpPr>
        <p:spPr>
          <a:xfrm>
            <a:off x="7629770" y="1140057"/>
            <a:ext cx="16459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50" dirty="0"/>
              <a:t>Pop-up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3D324D2-303F-4C80-8B64-173CE649D178}"/>
              </a:ext>
            </a:extLst>
          </p:cNvPr>
          <p:cNvSpPr txBox="1"/>
          <p:nvPr/>
        </p:nvSpPr>
        <p:spPr>
          <a:xfrm>
            <a:off x="3696872" y="840578"/>
            <a:ext cx="16866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50" i="1" dirty="0"/>
              <a:t>Abilitazione Button</a:t>
            </a:r>
          </a:p>
          <a:p>
            <a:r>
              <a:rPr lang="it-IT" sz="1350" i="1" dirty="0"/>
              <a:t>‘</a:t>
            </a:r>
            <a:r>
              <a:rPr lang="it-IT" sz="1350" i="1" dirty="0" err="1"/>
              <a:t>endgame</a:t>
            </a:r>
            <a:r>
              <a:rPr lang="it-IT" sz="1350" i="1" dirty="0"/>
              <a:t>’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802D1495-7D33-4125-B65D-72288E0416E9}"/>
              </a:ext>
            </a:extLst>
          </p:cNvPr>
          <p:cNvCxnSpPr>
            <a:cxnSpLocks/>
          </p:cNvCxnSpPr>
          <p:nvPr/>
        </p:nvCxnSpPr>
        <p:spPr>
          <a:xfrm flipH="1">
            <a:off x="1866904" y="1266754"/>
            <a:ext cx="1829968" cy="961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>
            <a:extLst>
              <a:ext uri="{FF2B5EF4-FFF2-40B4-BE49-F238E27FC236}">
                <a16:creationId xmlns:a16="http://schemas.microsoft.com/office/drawing/2014/main" id="{3A8F1A75-0904-4B23-90AD-8481B92076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81" t="27935" r="24588" b="17876"/>
          <a:stretch/>
        </p:blipFill>
        <p:spPr>
          <a:xfrm>
            <a:off x="5520726" y="126333"/>
            <a:ext cx="3444450" cy="2672203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47797202-4EC8-46BE-8239-61A5DA006A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7" t="22226" r="31450" b="26293"/>
          <a:stretch/>
        </p:blipFill>
        <p:spPr>
          <a:xfrm>
            <a:off x="0" y="3848625"/>
            <a:ext cx="5390649" cy="2646694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1100ACE0-B7BA-4DA9-8CF4-C463720EBA76}"/>
              </a:ext>
            </a:extLst>
          </p:cNvPr>
          <p:cNvCxnSpPr/>
          <p:nvPr/>
        </p:nvCxnSpPr>
        <p:spPr>
          <a:xfrm>
            <a:off x="1297745" y="3953184"/>
            <a:ext cx="4645323" cy="1327199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9687649-C3D3-4B4A-BB0A-A059544E7A91}"/>
              </a:ext>
            </a:extLst>
          </p:cNvPr>
          <p:cNvSpPr txBox="1"/>
          <p:nvPr/>
        </p:nvSpPr>
        <p:spPr>
          <a:xfrm>
            <a:off x="6740329" y="2760585"/>
            <a:ext cx="1778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Pop-up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0FDDA2F-878A-4722-8A9C-632A3D8706DE}"/>
              </a:ext>
            </a:extLst>
          </p:cNvPr>
          <p:cNvSpPr txBox="1"/>
          <p:nvPr/>
        </p:nvSpPr>
        <p:spPr>
          <a:xfrm>
            <a:off x="400783" y="6445430"/>
            <a:ext cx="10204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2ACFC412-7147-4B89-AB3D-33FAA51C3DA8}" type="datetime1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arla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08/07/2021</a:t>
            </a:fld>
            <a:endParaRPr lang="it-IT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8398F47-88DF-49C7-90DA-D4595AB2D9E8}"/>
              </a:ext>
            </a:extLst>
          </p:cNvPr>
          <p:cNvSpPr txBox="1"/>
          <p:nvPr/>
        </p:nvSpPr>
        <p:spPr>
          <a:xfrm>
            <a:off x="2619728" y="6444477"/>
            <a:ext cx="46382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arla"/>
                <a:ea typeface="+mn-ea"/>
                <a:cs typeface="+mn-cs"/>
              </a:rPr>
              <a:t>Mobile programming 2021</a:t>
            </a:r>
          </a:p>
        </p:txBody>
      </p:sp>
      <p:sp>
        <p:nvSpPr>
          <p:cNvPr id="20" name="Segnaposto numero diapositiva 4">
            <a:extLst>
              <a:ext uri="{FF2B5EF4-FFF2-40B4-BE49-F238E27FC236}">
                <a16:creationId xmlns:a16="http://schemas.microsoft.com/office/drawing/2014/main" id="{A81CA140-6C69-48E1-8375-0382EE3A1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6590" y="6356352"/>
            <a:ext cx="338759" cy="365124"/>
          </a:xfrm>
        </p:spPr>
        <p:txBody>
          <a:bodyPr/>
          <a:lstStyle/>
          <a:p>
            <a:fld id="{ABEDDDD9-E23C-4704-A4E7-675149883C30}" type="slidenum">
              <a:rPr lang="it-IT" smtClean="0"/>
              <a:t>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42313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7CB2C7-A95C-4248-9AB6-A3FCAE8BC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26" y="269888"/>
            <a:ext cx="6447501" cy="587327"/>
          </a:xfrm>
        </p:spPr>
        <p:txBody>
          <a:bodyPr>
            <a:normAutofit fontScale="90000"/>
          </a:bodyPr>
          <a:lstStyle/>
          <a:p>
            <a:r>
              <a:rPr lang="it-IT" dirty="0">
                <a:solidFill>
                  <a:srgbClr val="92D050"/>
                </a:solidFill>
              </a:rPr>
              <a:t>Struttura layout ONLY TABS 2: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2AE4A04-CFCD-437A-8B47-7B0C3273B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8" y="1497945"/>
            <a:ext cx="2728550" cy="438780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FD87286-81DB-4F77-B0BB-4A128A310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479" y="1497945"/>
            <a:ext cx="2778629" cy="4387802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972B0F3-D57D-4871-A230-B9C5E506CDBD}"/>
              </a:ext>
            </a:extLst>
          </p:cNvPr>
          <p:cNvSpPr txBox="1"/>
          <p:nvPr/>
        </p:nvSpPr>
        <p:spPr>
          <a:xfrm>
            <a:off x="832471" y="6444477"/>
            <a:ext cx="45852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2ACFC412-7147-4B89-AB3D-33FAA51C3DA8}" type="datetime1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arla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08/07/2021</a:t>
            </a:fld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364DC12-EFA2-4401-8875-D2C4A48F45A2}"/>
              </a:ext>
            </a:extLst>
          </p:cNvPr>
          <p:cNvSpPr txBox="1"/>
          <p:nvPr/>
        </p:nvSpPr>
        <p:spPr>
          <a:xfrm>
            <a:off x="2658856" y="6444476"/>
            <a:ext cx="45852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arla"/>
                <a:ea typeface="+mn-ea"/>
                <a:cs typeface="+mn-cs"/>
              </a:rPr>
              <a:t>Mobile programming 2021</a:t>
            </a:r>
          </a:p>
        </p:txBody>
      </p:sp>
      <p:sp>
        <p:nvSpPr>
          <p:cNvPr id="10" name="Segnaposto numero diapositiva 4">
            <a:extLst>
              <a:ext uri="{FF2B5EF4-FFF2-40B4-BE49-F238E27FC236}">
                <a16:creationId xmlns:a16="http://schemas.microsoft.com/office/drawing/2014/main" id="{74869639-7728-431B-B894-399756BB4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6590" y="6356352"/>
            <a:ext cx="338759" cy="365124"/>
          </a:xfrm>
        </p:spPr>
        <p:txBody>
          <a:bodyPr/>
          <a:lstStyle/>
          <a:p>
            <a:fld id="{ABEDDDD9-E23C-4704-A4E7-675149883C30}" type="slidenum">
              <a:rPr lang="it-IT" smtClean="0"/>
              <a:t>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15544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0AE875-7DA6-4D92-A042-87A14A64C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650" y="339319"/>
            <a:ext cx="6447501" cy="523875"/>
          </a:xfrm>
        </p:spPr>
        <p:txBody>
          <a:bodyPr>
            <a:normAutofit fontScale="90000"/>
          </a:bodyPr>
          <a:lstStyle/>
          <a:p>
            <a:r>
              <a:rPr lang="it-IT" dirty="0">
                <a:solidFill>
                  <a:srgbClr val="92D050"/>
                </a:solidFill>
              </a:rPr>
              <a:t>Struttura layout ONLY TABS 2: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E0853B4-D324-4D70-85A5-1608B24DB0CF}"/>
              </a:ext>
            </a:extLst>
          </p:cNvPr>
          <p:cNvSpPr txBox="1"/>
          <p:nvPr/>
        </p:nvSpPr>
        <p:spPr>
          <a:xfrm>
            <a:off x="3329825" y="1732381"/>
            <a:ext cx="37052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342900">
              <a:buFont typeface="Arial" panose="020B0604020202020204" pitchFamily="34" charset="0"/>
              <a:buChar char="•"/>
              <a:defRPr/>
            </a:pPr>
            <a:r>
              <a:rPr lang="it-IT" sz="1200" i="1" dirty="0">
                <a:ln w="22225">
                  <a:solidFill>
                    <a:srgbClr val="54A021"/>
                  </a:solidFill>
                  <a:prstDash val="solid"/>
                </a:ln>
                <a:solidFill>
                  <a:srgbClr val="54A021">
                    <a:lumMod val="40000"/>
                    <a:lumOff val="60000"/>
                  </a:srgbClr>
                </a:solidFill>
                <a:latin typeface="Trebuchet MS" panose="020B0603020202020204"/>
              </a:rPr>
              <a:t>Raddoppio del numero delle caselle per permettere lo svolgimento del gioco a 2 giocatori distinti</a:t>
            </a:r>
          </a:p>
          <a:p>
            <a:pPr marL="214313" indent="-214313" defTabSz="342900">
              <a:buFont typeface="Arial" panose="020B0604020202020204" pitchFamily="34" charset="0"/>
              <a:buChar char="•"/>
              <a:defRPr/>
            </a:pPr>
            <a:endParaRPr lang="it-IT" sz="1200" b="1" dirty="0">
              <a:ln w="22225">
                <a:solidFill>
                  <a:srgbClr val="54A021"/>
                </a:solidFill>
                <a:prstDash val="solid"/>
              </a:ln>
              <a:solidFill>
                <a:srgbClr val="54A021">
                  <a:lumMod val="40000"/>
                  <a:lumOff val="60000"/>
                </a:srgbClr>
              </a:solidFill>
              <a:latin typeface="Trebuchet MS" panose="020B0603020202020204"/>
            </a:endParaRPr>
          </a:p>
          <a:p>
            <a:pPr marL="214313" indent="-214313" defTabSz="342900">
              <a:buFont typeface="Arial" panose="020B0604020202020204" pitchFamily="34" charset="0"/>
              <a:buChar char="•"/>
              <a:defRPr/>
            </a:pPr>
            <a:r>
              <a:rPr lang="it-IT" sz="1200" b="1" dirty="0">
                <a:ln w="22225">
                  <a:solidFill>
                    <a:srgbClr val="54A021"/>
                  </a:solidFill>
                  <a:prstDash val="solid"/>
                </a:ln>
                <a:solidFill>
                  <a:srgbClr val="54A021">
                    <a:lumMod val="40000"/>
                    <a:lumOff val="60000"/>
                  </a:srgbClr>
                </a:solidFill>
                <a:latin typeface="Trebuchet MS" panose="020B0603020202020204"/>
              </a:rPr>
              <a:t>Image </a:t>
            </a:r>
            <a:r>
              <a:rPr lang="it-IT" sz="1200" b="1" dirty="0" err="1">
                <a:ln w="22225">
                  <a:solidFill>
                    <a:srgbClr val="54A021"/>
                  </a:solidFill>
                  <a:prstDash val="solid"/>
                </a:ln>
                <a:solidFill>
                  <a:srgbClr val="54A021">
                    <a:lumMod val="40000"/>
                    <a:lumOff val="60000"/>
                  </a:srgbClr>
                </a:solidFill>
                <a:latin typeface="Trebuchet MS" panose="020B0603020202020204"/>
              </a:rPr>
              <a:t>Views</a:t>
            </a:r>
            <a:r>
              <a:rPr lang="it-IT" sz="1200" b="1" dirty="0">
                <a:ln w="22225">
                  <a:solidFill>
                    <a:srgbClr val="54A021"/>
                  </a:solidFill>
                  <a:prstDash val="solid"/>
                </a:ln>
                <a:solidFill>
                  <a:srgbClr val="54A021">
                    <a:lumMod val="40000"/>
                    <a:lumOff val="60000"/>
                  </a:srgbClr>
                </a:solidFill>
                <a:latin typeface="Trebuchet MS" panose="020B0603020202020204"/>
              </a:rPr>
              <a:t> </a:t>
            </a:r>
            <a:r>
              <a:rPr lang="it-IT" sz="1200" dirty="0">
                <a:solidFill>
                  <a:prstClr val="black"/>
                </a:solidFill>
                <a:latin typeface="Trebuchet MS" panose="020B0603020202020204"/>
              </a:rPr>
              <a:t>con lo scopo di illustrare in modo intuitivo il valore dell’effettiva casella;</a:t>
            </a:r>
          </a:p>
          <a:p>
            <a:pPr marL="214313" indent="-214313" defTabSz="342900">
              <a:buFont typeface="Arial" panose="020B0604020202020204" pitchFamily="34" charset="0"/>
              <a:buChar char="•"/>
              <a:defRPr/>
            </a:pPr>
            <a:endParaRPr lang="it-IT" sz="1200" dirty="0">
              <a:solidFill>
                <a:prstClr val="black"/>
              </a:solidFill>
              <a:latin typeface="Trebuchet MS" panose="020B0603020202020204"/>
            </a:endParaRPr>
          </a:p>
          <a:p>
            <a:pPr marL="214313" indent="-214313" defTabSz="342900">
              <a:buFont typeface="Arial" panose="020B0604020202020204" pitchFamily="34" charset="0"/>
              <a:buChar char="•"/>
              <a:defRPr/>
            </a:pPr>
            <a:r>
              <a:rPr lang="it-IT" sz="1200" b="1" dirty="0" err="1">
                <a:ln w="22225">
                  <a:solidFill>
                    <a:srgbClr val="54A021"/>
                  </a:solidFill>
                  <a:prstDash val="solid"/>
                </a:ln>
                <a:solidFill>
                  <a:srgbClr val="54A021">
                    <a:lumMod val="40000"/>
                    <a:lumOff val="60000"/>
                  </a:srgbClr>
                </a:solidFill>
                <a:latin typeface="Trebuchet MS" panose="020B0603020202020204"/>
              </a:rPr>
              <a:t>Edit</a:t>
            </a:r>
            <a:r>
              <a:rPr lang="it-IT" sz="1200" b="1" dirty="0">
                <a:ln w="22225">
                  <a:solidFill>
                    <a:srgbClr val="54A021"/>
                  </a:solidFill>
                  <a:prstDash val="solid"/>
                </a:ln>
                <a:solidFill>
                  <a:srgbClr val="54A021">
                    <a:lumMod val="40000"/>
                    <a:lumOff val="60000"/>
                  </a:srgbClr>
                </a:solidFill>
                <a:latin typeface="Trebuchet MS" panose="020B0603020202020204"/>
              </a:rPr>
              <a:t> Texts </a:t>
            </a:r>
            <a:r>
              <a:rPr lang="it-IT" sz="1200" dirty="0">
                <a:solidFill>
                  <a:prstClr val="black"/>
                </a:solidFill>
                <a:latin typeface="Trebuchet MS" panose="020B0603020202020204"/>
              </a:rPr>
              <a:t>permettono l’inserimento tramite tastiera ( di soli numeri interi) per le caselle 3x, 4x, chance(random);</a:t>
            </a:r>
          </a:p>
          <a:p>
            <a:pPr marL="214313" indent="-214313" defTabSz="342900">
              <a:buFont typeface="Arial" panose="020B0604020202020204" pitchFamily="34" charset="0"/>
              <a:buChar char="•"/>
              <a:defRPr/>
            </a:pPr>
            <a:endParaRPr lang="it-IT" sz="1200" dirty="0">
              <a:solidFill>
                <a:prstClr val="black"/>
              </a:solidFill>
              <a:latin typeface="Trebuchet MS" panose="020B0603020202020204"/>
            </a:endParaRPr>
          </a:p>
          <a:p>
            <a:pPr marL="214313" indent="-214313" defTabSz="342900">
              <a:buFont typeface="Arial" panose="020B0604020202020204" pitchFamily="34" charset="0"/>
              <a:buChar char="•"/>
              <a:defRPr/>
            </a:pPr>
            <a:r>
              <a:rPr lang="it-IT" sz="1200" b="1" dirty="0" err="1">
                <a:ln w="22225">
                  <a:solidFill>
                    <a:srgbClr val="54A021"/>
                  </a:solidFill>
                  <a:prstDash val="solid"/>
                </a:ln>
                <a:solidFill>
                  <a:srgbClr val="54A021">
                    <a:lumMod val="40000"/>
                    <a:lumOff val="60000"/>
                  </a:srgbClr>
                </a:solidFill>
                <a:latin typeface="Trebuchet MS" panose="020B0603020202020204"/>
              </a:rPr>
              <a:t>Spinners</a:t>
            </a:r>
            <a:r>
              <a:rPr lang="it-IT" sz="1200" dirty="0">
                <a:solidFill>
                  <a:prstClr val="black"/>
                </a:solidFill>
                <a:latin typeface="Trebuchet MS" panose="020B0603020202020204"/>
              </a:rPr>
              <a:t> garantiscono l’inserimento ‘controllato’ dei valori per le caselle con valore da 1-6 e per quelle dello </a:t>
            </a:r>
            <a:r>
              <a:rPr lang="it-IT" sz="1200" dirty="0" err="1">
                <a:solidFill>
                  <a:prstClr val="black"/>
                </a:solidFill>
                <a:latin typeface="Trebuchet MS" panose="020B0603020202020204"/>
              </a:rPr>
              <a:t>Yahtzee</a:t>
            </a:r>
            <a:r>
              <a:rPr lang="it-IT" sz="1200" dirty="0">
                <a:solidFill>
                  <a:prstClr val="black"/>
                </a:solidFill>
                <a:latin typeface="Trebuchet MS" panose="020B0603020202020204"/>
              </a:rPr>
              <a:t>, Scale, Full;</a:t>
            </a:r>
          </a:p>
          <a:p>
            <a:pPr marL="214313" indent="-214313" defTabSz="342900">
              <a:buFont typeface="Arial" panose="020B0604020202020204" pitchFamily="34" charset="0"/>
              <a:buChar char="•"/>
              <a:defRPr/>
            </a:pPr>
            <a:endParaRPr lang="it-IT" sz="1200" b="1" dirty="0">
              <a:solidFill>
                <a:srgbClr val="92D050"/>
              </a:solidFill>
              <a:latin typeface="Trebuchet MS" panose="020B0603020202020204"/>
            </a:endParaRPr>
          </a:p>
          <a:p>
            <a:pPr marL="214313" indent="-214313" defTabSz="342900">
              <a:buFont typeface="Arial" panose="020B0604020202020204" pitchFamily="34" charset="0"/>
              <a:buChar char="•"/>
              <a:defRPr/>
            </a:pPr>
            <a:r>
              <a:rPr lang="it-IT" sz="1200" b="1" dirty="0">
                <a:ln w="22225">
                  <a:solidFill>
                    <a:srgbClr val="54A021"/>
                  </a:solidFill>
                  <a:prstDash val="solid"/>
                </a:ln>
                <a:solidFill>
                  <a:srgbClr val="54A021">
                    <a:lumMod val="40000"/>
                    <a:lumOff val="60000"/>
                  </a:srgbClr>
                </a:solidFill>
                <a:latin typeface="Trebuchet MS" panose="020B0603020202020204"/>
              </a:rPr>
              <a:t>Text </a:t>
            </a:r>
            <a:r>
              <a:rPr lang="it-IT" sz="1200" b="1" dirty="0" err="1">
                <a:ln w="22225">
                  <a:solidFill>
                    <a:srgbClr val="54A021"/>
                  </a:solidFill>
                  <a:prstDash val="solid"/>
                </a:ln>
                <a:solidFill>
                  <a:srgbClr val="54A021">
                    <a:lumMod val="40000"/>
                    <a:lumOff val="60000"/>
                  </a:srgbClr>
                </a:solidFill>
                <a:latin typeface="Trebuchet MS" panose="020B0603020202020204"/>
              </a:rPr>
              <a:t>View</a:t>
            </a:r>
            <a:r>
              <a:rPr lang="it-IT" sz="1200" b="1" dirty="0">
                <a:ln w="22225">
                  <a:solidFill>
                    <a:srgbClr val="54A021"/>
                  </a:solidFill>
                  <a:prstDash val="solid"/>
                </a:ln>
                <a:solidFill>
                  <a:srgbClr val="54A021">
                    <a:lumMod val="40000"/>
                    <a:lumOff val="60000"/>
                  </a:srgbClr>
                </a:solidFill>
                <a:latin typeface="Trebuchet MS" panose="020B0603020202020204"/>
              </a:rPr>
              <a:t> </a:t>
            </a:r>
            <a:r>
              <a:rPr lang="it-IT" sz="1200" dirty="0">
                <a:solidFill>
                  <a:prstClr val="black"/>
                </a:solidFill>
                <a:latin typeface="Trebuchet MS" panose="020B0603020202020204"/>
              </a:rPr>
              <a:t>per indicare e tenere conto del punteggio attuate totalizzato dal giocatore.</a:t>
            </a:r>
          </a:p>
          <a:p>
            <a:pPr defTabSz="342900">
              <a:defRPr/>
            </a:pPr>
            <a:r>
              <a:rPr lang="it-IT" sz="1200" dirty="0">
                <a:solidFill>
                  <a:prstClr val="black"/>
                </a:solidFill>
                <a:latin typeface="Trebuchet MS" panose="020B0603020202020204"/>
              </a:rPr>
              <a:t>    Usata anche per indicare il punteggio bonus.</a:t>
            </a:r>
          </a:p>
          <a:p>
            <a:pPr defTabSz="342900">
              <a:defRPr/>
            </a:pPr>
            <a:endParaRPr lang="it-IT" sz="1200" dirty="0">
              <a:solidFill>
                <a:prstClr val="black"/>
              </a:solidFill>
              <a:latin typeface="Trebuchet MS" panose="020B0603020202020204"/>
            </a:endParaRPr>
          </a:p>
          <a:p>
            <a:pPr marL="214313" indent="-214313" defTabSz="342900">
              <a:buFont typeface="Arial" panose="020B0604020202020204" pitchFamily="34" charset="0"/>
              <a:buChar char="•"/>
              <a:defRPr/>
            </a:pPr>
            <a:r>
              <a:rPr lang="it-IT" sz="1200" b="1" dirty="0">
                <a:ln w="22225">
                  <a:solidFill>
                    <a:srgbClr val="54A021"/>
                  </a:solidFill>
                  <a:prstDash val="solid"/>
                </a:ln>
                <a:solidFill>
                  <a:srgbClr val="54A021">
                    <a:lumMod val="40000"/>
                    <a:lumOff val="60000"/>
                  </a:srgbClr>
                </a:solidFill>
                <a:latin typeface="Trebuchet MS" panose="020B0603020202020204"/>
              </a:rPr>
              <a:t>Button ‘end game’</a:t>
            </a:r>
            <a:endParaRPr lang="it-IT" sz="1200" dirty="0">
              <a:solidFill>
                <a:prstClr val="black"/>
              </a:solidFill>
              <a:latin typeface="Trebuchet MS" panose="020B0603020202020204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2CE0F16-743A-4553-BC0F-D4A917FED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50" y="1612876"/>
            <a:ext cx="2575214" cy="4066585"/>
          </a:xfrm>
          <a:prstGeom prst="rect">
            <a:avLst/>
          </a:prstGeom>
        </p:spPr>
      </p:pic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91E067BA-356F-45DF-B538-9F6EF3CC4F0F}"/>
              </a:ext>
            </a:extLst>
          </p:cNvPr>
          <p:cNvCxnSpPr>
            <a:cxnSpLocks/>
          </p:cNvCxnSpPr>
          <p:nvPr/>
        </p:nvCxnSpPr>
        <p:spPr>
          <a:xfrm flipH="1" flipV="1">
            <a:off x="1181686" y="2112792"/>
            <a:ext cx="2190164" cy="250683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57030D99-9E1E-44F1-99AC-3B8B428724B7}"/>
              </a:ext>
            </a:extLst>
          </p:cNvPr>
          <p:cNvCxnSpPr>
            <a:cxnSpLocks/>
          </p:cNvCxnSpPr>
          <p:nvPr/>
        </p:nvCxnSpPr>
        <p:spPr>
          <a:xfrm flipH="1" flipV="1">
            <a:off x="2238375" y="2112792"/>
            <a:ext cx="1133475" cy="250683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54366801-5A68-4D9C-BD33-666C499166A7}"/>
              </a:ext>
            </a:extLst>
          </p:cNvPr>
          <p:cNvCxnSpPr>
            <a:cxnSpLocks/>
          </p:cNvCxnSpPr>
          <p:nvPr/>
        </p:nvCxnSpPr>
        <p:spPr>
          <a:xfrm flipH="1">
            <a:off x="2540025" y="3951077"/>
            <a:ext cx="808013" cy="36671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28D2E8C3-A13B-44F5-A81E-CA957C6EAA6B}"/>
              </a:ext>
            </a:extLst>
          </p:cNvPr>
          <p:cNvCxnSpPr/>
          <p:nvPr/>
        </p:nvCxnSpPr>
        <p:spPr>
          <a:xfrm flipH="1">
            <a:off x="2238375" y="3895725"/>
            <a:ext cx="1133475" cy="35242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5D4752A9-AA04-4DF7-A00B-C46EB896D611}"/>
              </a:ext>
            </a:extLst>
          </p:cNvPr>
          <p:cNvCxnSpPr>
            <a:cxnSpLocks/>
          </p:cNvCxnSpPr>
          <p:nvPr/>
        </p:nvCxnSpPr>
        <p:spPr>
          <a:xfrm flipH="1" flipV="1">
            <a:off x="2614047" y="2831581"/>
            <a:ext cx="685634" cy="32176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04352F26-320F-46E9-B799-111A6560D10F}"/>
              </a:ext>
            </a:extLst>
          </p:cNvPr>
          <p:cNvCxnSpPr/>
          <p:nvPr/>
        </p:nvCxnSpPr>
        <p:spPr>
          <a:xfrm flipH="1" flipV="1">
            <a:off x="2290763" y="2909888"/>
            <a:ext cx="1057275" cy="26670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A867A30C-2AE1-4C2F-AAB3-A08AA0027096}"/>
              </a:ext>
            </a:extLst>
          </p:cNvPr>
          <p:cNvCxnSpPr>
            <a:cxnSpLocks/>
          </p:cNvCxnSpPr>
          <p:nvPr/>
        </p:nvCxnSpPr>
        <p:spPr>
          <a:xfrm flipH="1" flipV="1">
            <a:off x="1880403" y="2397662"/>
            <a:ext cx="1520022" cy="200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1E571E27-5894-4764-8C36-6404AB9F3223}"/>
              </a:ext>
            </a:extLst>
          </p:cNvPr>
          <p:cNvCxnSpPr/>
          <p:nvPr/>
        </p:nvCxnSpPr>
        <p:spPr>
          <a:xfrm flipH="1">
            <a:off x="1880403" y="2598127"/>
            <a:ext cx="1520022" cy="233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9290FE33-0ADE-4CF1-886C-A2655D3028D2}"/>
              </a:ext>
            </a:extLst>
          </p:cNvPr>
          <p:cNvCxnSpPr/>
          <p:nvPr/>
        </p:nvCxnSpPr>
        <p:spPr>
          <a:xfrm flipH="1">
            <a:off x="1880403" y="5330777"/>
            <a:ext cx="1520022" cy="10550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E86B03A-3A84-4621-B083-E9C401CDEF8F}"/>
              </a:ext>
            </a:extLst>
          </p:cNvPr>
          <p:cNvSpPr txBox="1"/>
          <p:nvPr/>
        </p:nvSpPr>
        <p:spPr>
          <a:xfrm>
            <a:off x="381650" y="6429143"/>
            <a:ext cx="10136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2ACFC412-7147-4B89-AB3D-33FAA51C3DA8}" type="datetime1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arla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08/07/2021</a:t>
            </a:fld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3261925-DDC1-432B-91D9-59199D455631}"/>
              </a:ext>
            </a:extLst>
          </p:cNvPr>
          <p:cNvSpPr txBox="1"/>
          <p:nvPr/>
        </p:nvSpPr>
        <p:spPr>
          <a:xfrm>
            <a:off x="2463050" y="6429142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arla"/>
                <a:ea typeface="+mn-ea"/>
                <a:cs typeface="+mn-cs"/>
              </a:rPr>
              <a:t>Mobile programming 2021</a:t>
            </a:r>
          </a:p>
        </p:txBody>
      </p:sp>
      <p:sp>
        <p:nvSpPr>
          <p:cNvPr id="20" name="Segnaposto numero diapositiva 4">
            <a:extLst>
              <a:ext uri="{FF2B5EF4-FFF2-40B4-BE49-F238E27FC236}">
                <a16:creationId xmlns:a16="http://schemas.microsoft.com/office/drawing/2014/main" id="{3588E8C1-916F-45FB-ACBA-D56B3BC41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6590" y="6356352"/>
            <a:ext cx="338759" cy="365124"/>
          </a:xfrm>
        </p:spPr>
        <p:txBody>
          <a:bodyPr/>
          <a:lstStyle/>
          <a:p>
            <a:fld id="{ABEDDDD9-E23C-4704-A4E7-675149883C30}" type="slidenum">
              <a:rPr lang="it-IT" smtClean="0"/>
              <a:t>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0200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226439-18F3-4D66-9605-423B730C7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471" y="136524"/>
            <a:ext cx="6447501" cy="861392"/>
          </a:xfrm>
        </p:spPr>
        <p:txBody>
          <a:bodyPr/>
          <a:lstStyle/>
          <a:p>
            <a:r>
              <a:rPr lang="it-IT" dirty="0">
                <a:solidFill>
                  <a:srgbClr val="92D050"/>
                </a:solidFill>
              </a:rPr>
              <a:t>Set caselle 2 players: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37ADAE9-A530-4A95-B8A3-607D197093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0100" y="6356350"/>
            <a:ext cx="2057400" cy="365125"/>
          </a:xfrm>
        </p:spPr>
        <p:txBody>
          <a:bodyPr/>
          <a:lstStyle/>
          <a:p>
            <a:fld id="{2ACFC412-7147-4B89-AB3D-33FAA51C3DA8}" type="datetime1">
              <a:rPr lang="it-IT" smtClean="0"/>
              <a:t>08/07/2021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0538A42-F046-4838-A252-EEAB4B740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Mobile programming 2021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11B29E3-DBEB-449B-BF1F-3A4F36C8E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6590" y="6356352"/>
            <a:ext cx="338759" cy="365124"/>
          </a:xfrm>
        </p:spPr>
        <p:txBody>
          <a:bodyPr/>
          <a:lstStyle/>
          <a:p>
            <a:fld id="{ABEDDDD9-E23C-4704-A4E7-675149883C30}" type="slidenum">
              <a:rPr lang="it-IT" smtClean="0"/>
              <a:t>25</a:t>
            </a:fld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9BE9445-0F66-46B6-B015-136E065EE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97" y="2077465"/>
            <a:ext cx="5281775" cy="1861874"/>
          </a:xfrm>
          <a:prstGeom prst="rect">
            <a:avLst/>
          </a:prstGeom>
        </p:spPr>
      </p:pic>
      <p:pic>
        <p:nvPicPr>
          <p:cNvPr id="8" name="Immagine 7" descr="Immagine che contiene testo, screenshot, computer&#10;&#10;Descrizione generata automaticamente">
            <a:extLst>
              <a:ext uri="{FF2B5EF4-FFF2-40B4-BE49-F238E27FC236}">
                <a16:creationId xmlns:a16="http://schemas.microsoft.com/office/drawing/2014/main" id="{C5219AA8-026A-4259-B328-ED2E328B91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1" t="44112" r="15507" b="45166"/>
          <a:stretch/>
        </p:blipFill>
        <p:spPr>
          <a:xfrm>
            <a:off x="481497" y="1230576"/>
            <a:ext cx="6925917" cy="551208"/>
          </a:xfrm>
          <a:prstGeom prst="rect">
            <a:avLst/>
          </a:prstGeom>
        </p:spPr>
      </p:pic>
      <p:pic>
        <p:nvPicPr>
          <p:cNvPr id="10" name="Immagine 9" descr="Immagine che contiene testo, screenshot, monitor, computer&#10;&#10;Descrizione generata automaticamente">
            <a:extLst>
              <a:ext uri="{FF2B5EF4-FFF2-40B4-BE49-F238E27FC236}">
                <a16:creationId xmlns:a16="http://schemas.microsoft.com/office/drawing/2014/main" id="{342C4971-4B3A-4707-AC27-614B00715E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0" t="54962" r="27390" b="17959"/>
          <a:stretch/>
        </p:blipFill>
        <p:spPr>
          <a:xfrm>
            <a:off x="481497" y="4235310"/>
            <a:ext cx="5486400" cy="13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3150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C8F48D-110D-4D5B-8F3D-C5C7ADAEC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" y="110603"/>
            <a:ext cx="5254625" cy="400050"/>
          </a:xfrm>
        </p:spPr>
        <p:txBody>
          <a:bodyPr>
            <a:normAutofit fontScale="90000"/>
          </a:bodyPr>
          <a:lstStyle/>
          <a:p>
            <a:r>
              <a:rPr lang="it-IT" dirty="0">
                <a:solidFill>
                  <a:srgbClr val="92D050"/>
                </a:solidFill>
              </a:rPr>
              <a:t>Set name 2 players: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A0C7A4D8-0980-44E9-B018-4D625D1132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8" t="15353" r="18229" b="19986"/>
          <a:stretch/>
        </p:blipFill>
        <p:spPr>
          <a:xfrm>
            <a:off x="273208" y="684506"/>
            <a:ext cx="3860643" cy="2513740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240C96C9-1CA7-4E73-95E4-08A25BA645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6" t="27396" r="25522" b="12574"/>
          <a:stretch/>
        </p:blipFill>
        <p:spPr>
          <a:xfrm>
            <a:off x="4802981" y="638662"/>
            <a:ext cx="3594526" cy="260542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62A1ACA-82A9-4BEC-BFF9-AAE9E22A98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33" t="26285" r="24896" b="17762"/>
          <a:stretch/>
        </p:blipFill>
        <p:spPr>
          <a:xfrm>
            <a:off x="117475" y="3884875"/>
            <a:ext cx="3071971" cy="2628144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387135A-6E22-4646-B97E-A811B3913D53}"/>
              </a:ext>
            </a:extLst>
          </p:cNvPr>
          <p:cNvSpPr txBox="1"/>
          <p:nvPr/>
        </p:nvSpPr>
        <p:spPr>
          <a:xfrm>
            <a:off x="146192" y="3584793"/>
            <a:ext cx="14001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50" dirty="0"/>
              <a:t>Pop-Up</a:t>
            </a:r>
          </a:p>
        </p:txBody>
      </p:sp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1EB6191E-123B-4264-84C8-AE08C04FB36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3" t="29064" r="18295" b="47777"/>
          <a:stretch/>
        </p:blipFill>
        <p:spPr>
          <a:xfrm>
            <a:off x="3210524" y="4501039"/>
            <a:ext cx="5933476" cy="1395816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6EBB6797-8CD2-402B-82B6-BD0A8DF625AD}"/>
              </a:ext>
            </a:extLst>
          </p:cNvPr>
          <p:cNvCxnSpPr>
            <a:cxnSpLocks/>
          </p:cNvCxnSpPr>
          <p:nvPr/>
        </p:nvCxnSpPr>
        <p:spPr>
          <a:xfrm flipV="1">
            <a:off x="5010150" y="3008243"/>
            <a:ext cx="295542" cy="1520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1868F695-389A-45BB-8322-2EA7D000121D}"/>
              </a:ext>
            </a:extLst>
          </p:cNvPr>
          <p:cNvCxnSpPr>
            <a:cxnSpLocks/>
          </p:cNvCxnSpPr>
          <p:nvPr/>
        </p:nvCxnSpPr>
        <p:spPr>
          <a:xfrm flipV="1">
            <a:off x="4300537" y="2600118"/>
            <a:ext cx="890588" cy="1914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058C729-656A-4AE4-A03C-D8E345947774}"/>
              </a:ext>
            </a:extLst>
          </p:cNvPr>
          <p:cNvSpPr txBox="1"/>
          <p:nvPr/>
        </p:nvSpPr>
        <p:spPr>
          <a:xfrm>
            <a:off x="291625" y="6450463"/>
            <a:ext cx="11395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2ACFC412-7147-4B89-AB3D-33FAA51C3DA8}" type="datetime1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arla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08/07/2021</a:t>
            </a:fld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D88A299-1A8C-47B8-8CB9-643422793390}"/>
              </a:ext>
            </a:extLst>
          </p:cNvPr>
          <p:cNvSpPr txBox="1"/>
          <p:nvPr/>
        </p:nvSpPr>
        <p:spPr>
          <a:xfrm>
            <a:off x="2744787" y="6449511"/>
            <a:ext cx="46250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arla"/>
                <a:ea typeface="+mn-ea"/>
                <a:cs typeface="+mn-cs"/>
              </a:rPr>
              <a:t>Mobile programming 2021</a:t>
            </a:r>
          </a:p>
        </p:txBody>
      </p:sp>
      <p:sp>
        <p:nvSpPr>
          <p:cNvPr id="19" name="Segnaposto numero diapositiva 4">
            <a:extLst>
              <a:ext uri="{FF2B5EF4-FFF2-40B4-BE49-F238E27FC236}">
                <a16:creationId xmlns:a16="http://schemas.microsoft.com/office/drawing/2014/main" id="{E9E4D72C-16CE-4D42-BE0E-ED10602F1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6590" y="6356352"/>
            <a:ext cx="338759" cy="365124"/>
          </a:xfrm>
        </p:spPr>
        <p:txBody>
          <a:bodyPr/>
          <a:lstStyle/>
          <a:p>
            <a:fld id="{ABEDDDD9-E23C-4704-A4E7-675149883C30}" type="slidenum">
              <a:rPr lang="it-IT" smtClean="0"/>
              <a:t>26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612240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D5BC4D-BEBA-4CB0-90BC-ADC9FA909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19" y="407783"/>
            <a:ext cx="6447501" cy="555674"/>
          </a:xfrm>
        </p:spPr>
        <p:txBody>
          <a:bodyPr>
            <a:normAutofit fontScale="90000"/>
          </a:bodyPr>
          <a:lstStyle/>
          <a:p>
            <a:r>
              <a:rPr lang="it-IT" dirty="0">
                <a:solidFill>
                  <a:srgbClr val="92D050"/>
                </a:solidFill>
              </a:rPr>
              <a:t>Set caselle e calcolo punteggio 2 players:</a:t>
            </a:r>
          </a:p>
        </p:txBody>
      </p:sp>
      <p:pic>
        <p:nvPicPr>
          <p:cNvPr id="4" name="Immagine 3" descr="Immagine che contiene testo, monitor, screenshot, elettronico&#10;&#10;Descrizione generata automaticamente">
            <a:extLst>
              <a:ext uri="{FF2B5EF4-FFF2-40B4-BE49-F238E27FC236}">
                <a16:creationId xmlns:a16="http://schemas.microsoft.com/office/drawing/2014/main" id="{8D16FEEF-3738-4E82-BAEB-AF6CC636CE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8" t="21598" r="37000" b="23343"/>
          <a:stretch/>
        </p:blipFill>
        <p:spPr>
          <a:xfrm>
            <a:off x="5179229" y="2873186"/>
            <a:ext cx="3472937" cy="2609837"/>
          </a:xfrm>
          <a:prstGeom prst="rect">
            <a:avLst/>
          </a:prstGeom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6C1F8FB0-ED8B-4E42-A7F8-719537B6DD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6" t="24341" r="17846" b="14336"/>
          <a:stretch/>
        </p:blipFill>
        <p:spPr>
          <a:xfrm>
            <a:off x="248519" y="1504644"/>
            <a:ext cx="4425678" cy="222325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8BA6C88-B7C6-4C75-B049-16549F458B6C}"/>
              </a:ext>
            </a:extLst>
          </p:cNvPr>
          <p:cNvSpPr txBox="1"/>
          <p:nvPr/>
        </p:nvSpPr>
        <p:spPr>
          <a:xfrm>
            <a:off x="248520" y="4178105"/>
            <a:ext cx="2463029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50" dirty="0" err="1">
                <a:solidFill>
                  <a:srgbClr val="00B050"/>
                </a:solidFill>
              </a:rPr>
              <a:t>ind</a:t>
            </a:r>
            <a:r>
              <a:rPr lang="it-IT" sz="1350" dirty="0">
                <a:solidFill>
                  <a:srgbClr val="00B050"/>
                </a:solidFill>
              </a:rPr>
              <a:t>:  </a:t>
            </a:r>
            <a:r>
              <a:rPr lang="it-IT" sz="1350" dirty="0"/>
              <a:t>indice che indica quale </a:t>
            </a:r>
            <a:r>
              <a:rPr lang="it-IT" sz="1350" dirty="0" err="1"/>
              <a:t>spinner</a:t>
            </a:r>
            <a:r>
              <a:rPr lang="it-IT" sz="1350" dirty="0"/>
              <a:t> è stato ‘selezionato’</a:t>
            </a:r>
          </a:p>
          <a:p>
            <a:endParaRPr lang="it-IT" sz="1350" dirty="0"/>
          </a:p>
          <a:p>
            <a:r>
              <a:rPr lang="it-IT" sz="1350" dirty="0">
                <a:solidFill>
                  <a:srgbClr val="00B050"/>
                </a:solidFill>
              </a:rPr>
              <a:t>position: </a:t>
            </a:r>
            <a:r>
              <a:rPr lang="it-IT" sz="1350" dirty="0"/>
              <a:t>indice che indica la posizione del valore selezionato nell’array di valori dello </a:t>
            </a:r>
            <a:r>
              <a:rPr lang="it-IT" sz="1350" dirty="0" err="1"/>
              <a:t>spinner</a:t>
            </a:r>
            <a:r>
              <a:rPr lang="it-IT" sz="1350" dirty="0"/>
              <a:t> in questione </a:t>
            </a:r>
          </a:p>
        </p:txBody>
      </p:sp>
      <p:cxnSp>
        <p:nvCxnSpPr>
          <p:cNvPr id="8" name="Connettore a gomito 7">
            <a:extLst>
              <a:ext uri="{FF2B5EF4-FFF2-40B4-BE49-F238E27FC236}">
                <a16:creationId xmlns:a16="http://schemas.microsoft.com/office/drawing/2014/main" id="{FEF3BCB0-7E83-42B0-9F57-8547C43F6E22}"/>
              </a:ext>
            </a:extLst>
          </p:cNvPr>
          <p:cNvCxnSpPr/>
          <p:nvPr/>
        </p:nvCxnSpPr>
        <p:spPr>
          <a:xfrm rot="5400000" flipH="1" flipV="1">
            <a:off x="917916" y="3070274"/>
            <a:ext cx="1498210" cy="7174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AABDFB4-E031-490A-8A6D-1E89E7A02017}"/>
              </a:ext>
            </a:extLst>
          </p:cNvPr>
          <p:cNvSpPr txBox="1"/>
          <p:nvPr/>
        </p:nvSpPr>
        <p:spPr>
          <a:xfrm>
            <a:off x="3154680" y="4866543"/>
            <a:ext cx="19202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50" dirty="0"/>
              <a:t>Aggiornamento del vettore SCORE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E3CB30A1-D323-4A04-A4E2-4A08DC1A2B73}"/>
              </a:ext>
            </a:extLst>
          </p:cNvPr>
          <p:cNvCxnSpPr/>
          <p:nvPr/>
        </p:nvCxnSpPr>
        <p:spPr>
          <a:xfrm flipV="1">
            <a:off x="4346917" y="4254598"/>
            <a:ext cx="1456007" cy="611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FAE3CB18-0CF5-4020-A4EC-90EB8500AAD8}"/>
              </a:ext>
            </a:extLst>
          </p:cNvPr>
          <p:cNvCxnSpPr/>
          <p:nvPr/>
        </p:nvCxnSpPr>
        <p:spPr>
          <a:xfrm flipH="1" flipV="1">
            <a:off x="2342272" y="2788042"/>
            <a:ext cx="1392701" cy="2078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DF001B5-7417-470E-B146-54CE4E4246B3}"/>
              </a:ext>
            </a:extLst>
          </p:cNvPr>
          <p:cNvSpPr txBox="1"/>
          <p:nvPr/>
        </p:nvSpPr>
        <p:spPr>
          <a:xfrm>
            <a:off x="219780" y="6450217"/>
            <a:ext cx="10535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2ACFC412-7147-4B89-AB3D-33FAA51C3DA8}" type="datetime1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arla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08/07/2021</a:t>
            </a:fld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C8FE272-2E5C-4287-AA55-40BE3C652F3F}"/>
              </a:ext>
            </a:extLst>
          </p:cNvPr>
          <p:cNvSpPr txBox="1"/>
          <p:nvPr/>
        </p:nvSpPr>
        <p:spPr>
          <a:xfrm>
            <a:off x="2388197" y="6450216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arla"/>
                <a:ea typeface="+mn-ea"/>
                <a:cs typeface="+mn-cs"/>
              </a:rPr>
              <a:t>Mobile programming 2021</a:t>
            </a:r>
          </a:p>
        </p:txBody>
      </p:sp>
      <p:sp>
        <p:nvSpPr>
          <p:cNvPr id="14" name="Segnaposto numero diapositiva 4">
            <a:extLst>
              <a:ext uri="{FF2B5EF4-FFF2-40B4-BE49-F238E27FC236}">
                <a16:creationId xmlns:a16="http://schemas.microsoft.com/office/drawing/2014/main" id="{B2D4AE40-7AFB-4B54-96EF-2DCA9929A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6590" y="6356352"/>
            <a:ext cx="338759" cy="365124"/>
          </a:xfrm>
        </p:spPr>
        <p:txBody>
          <a:bodyPr/>
          <a:lstStyle/>
          <a:p>
            <a:fld id="{ABEDDDD9-E23C-4704-A4E7-675149883C30}" type="slidenum">
              <a:rPr lang="it-IT" smtClean="0"/>
              <a:t>27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314321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A16AD6-9039-47F7-952A-786BB3FD7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924" y="479032"/>
            <a:ext cx="6447501" cy="576776"/>
          </a:xfrm>
        </p:spPr>
        <p:txBody>
          <a:bodyPr>
            <a:normAutofit fontScale="90000"/>
          </a:bodyPr>
          <a:lstStyle/>
          <a:p>
            <a:r>
              <a:rPr lang="it-IT" dirty="0">
                <a:solidFill>
                  <a:srgbClr val="92D050"/>
                </a:solidFill>
              </a:rPr>
              <a:t>Set caselle e calcolo punteggio 2 players:</a:t>
            </a:r>
          </a:p>
        </p:txBody>
      </p:sp>
      <p:pic>
        <p:nvPicPr>
          <p:cNvPr id="4" name="Immagine 3" descr="Immagine che contiene testo, screenshot, monitor, elettronico&#10;&#10;Descrizione generata automaticamente">
            <a:extLst>
              <a:ext uri="{FF2B5EF4-FFF2-40B4-BE49-F238E27FC236}">
                <a16:creationId xmlns:a16="http://schemas.microsoft.com/office/drawing/2014/main" id="{01814F1D-18C8-4121-B1BE-9A92E4E5CE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0" t="30382" r="44847" b="36400"/>
          <a:stretch/>
        </p:blipFill>
        <p:spPr>
          <a:xfrm>
            <a:off x="369278" y="1645920"/>
            <a:ext cx="3260188" cy="163800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3B9D7138-CF01-40C6-907A-5F53F2837C61}"/>
              </a:ext>
            </a:extLst>
          </p:cNvPr>
          <p:cNvSpPr txBox="1"/>
          <p:nvPr/>
        </p:nvSpPr>
        <p:spPr>
          <a:xfrm>
            <a:off x="65392" y="3614762"/>
            <a:ext cx="233172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50" dirty="0"/>
              <a:t>Accumulatore dei punteggi di tutte le caselle per il calcolo del totale</a:t>
            </a: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26BC17F6-3242-4243-A81E-EE7E77988504}"/>
              </a:ext>
            </a:extLst>
          </p:cNvPr>
          <p:cNvCxnSpPr>
            <a:cxnSpLocks/>
          </p:cNvCxnSpPr>
          <p:nvPr/>
        </p:nvCxnSpPr>
        <p:spPr>
          <a:xfrm flipV="1">
            <a:off x="285757" y="2570922"/>
            <a:ext cx="945495" cy="11095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3269F66-AF7D-49C3-A975-D40EFE6CDAEF}"/>
              </a:ext>
            </a:extLst>
          </p:cNvPr>
          <p:cNvSpPr txBox="1"/>
          <p:nvPr/>
        </p:nvSpPr>
        <p:spPr>
          <a:xfrm>
            <a:off x="3864733" y="3172599"/>
            <a:ext cx="18569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50" dirty="0"/>
              <a:t>Aggiornamento Text </a:t>
            </a:r>
            <a:r>
              <a:rPr lang="it-IT" sz="1350" dirty="0" err="1"/>
              <a:t>View</a:t>
            </a:r>
            <a:r>
              <a:rPr lang="it-IT" sz="1350" dirty="0"/>
              <a:t> del punteggio</a:t>
            </a: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CCE8EDB-DBE1-4B68-BF6E-66B3894150D5}"/>
              </a:ext>
            </a:extLst>
          </p:cNvPr>
          <p:cNvCxnSpPr>
            <a:cxnSpLocks/>
          </p:cNvCxnSpPr>
          <p:nvPr/>
        </p:nvCxnSpPr>
        <p:spPr>
          <a:xfrm flipH="1" flipV="1">
            <a:off x="2735799" y="2821001"/>
            <a:ext cx="1045412" cy="5250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50F40CA7-CC01-4D93-A4DE-423AB8CF58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6" t="24192" r="28203" b="15317"/>
          <a:stretch/>
        </p:blipFill>
        <p:spPr>
          <a:xfrm>
            <a:off x="2946890" y="3929602"/>
            <a:ext cx="4435597" cy="2903759"/>
          </a:xfrm>
          <a:prstGeom prst="rect">
            <a:avLst/>
          </a:prstGeom>
        </p:spPr>
      </p:pic>
      <p:pic>
        <p:nvPicPr>
          <p:cNvPr id="18" name="Immagine 17" descr="Immagine che contiene testo&#10;&#10;Descrizione generata automaticamente">
            <a:extLst>
              <a:ext uri="{FF2B5EF4-FFF2-40B4-BE49-F238E27FC236}">
                <a16:creationId xmlns:a16="http://schemas.microsoft.com/office/drawing/2014/main" id="{2232AE3E-71B3-486B-861C-2EABF6AA7E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7" t="35579" r="7692" b="13829"/>
          <a:stretch/>
        </p:blipFill>
        <p:spPr>
          <a:xfrm>
            <a:off x="3904299" y="891091"/>
            <a:ext cx="4948777" cy="1942617"/>
          </a:xfrm>
          <a:prstGeom prst="rect">
            <a:avLst/>
          </a:prstGeom>
        </p:spPr>
      </p:pic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C3E185AD-52BC-4CA3-B585-B09B008A00D7}"/>
              </a:ext>
            </a:extLst>
          </p:cNvPr>
          <p:cNvCxnSpPr>
            <a:cxnSpLocks/>
          </p:cNvCxnSpPr>
          <p:nvPr/>
        </p:nvCxnSpPr>
        <p:spPr>
          <a:xfrm flipH="1" flipV="1">
            <a:off x="1170345" y="3081668"/>
            <a:ext cx="2610867" cy="847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CAED2BD-C600-4004-B435-CAD577F656EB}"/>
              </a:ext>
            </a:extLst>
          </p:cNvPr>
          <p:cNvSpPr txBox="1"/>
          <p:nvPr/>
        </p:nvSpPr>
        <p:spPr>
          <a:xfrm>
            <a:off x="124933" y="6472693"/>
            <a:ext cx="10454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2ACFC412-7147-4B89-AB3D-33FAA51C3DA8}" type="datetime1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arla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08/07/2021</a:t>
            </a:fld>
            <a:endParaRPr lang="it-IT" dirty="0"/>
          </a:p>
        </p:txBody>
      </p:sp>
      <p:sp>
        <p:nvSpPr>
          <p:cNvPr id="15" name="Segnaposto numero diapositiva 4">
            <a:extLst>
              <a:ext uri="{FF2B5EF4-FFF2-40B4-BE49-F238E27FC236}">
                <a16:creationId xmlns:a16="http://schemas.microsoft.com/office/drawing/2014/main" id="{1F360FB8-DD09-40A1-AF8B-7B722E97E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6590" y="6356352"/>
            <a:ext cx="338759" cy="365124"/>
          </a:xfrm>
        </p:spPr>
        <p:txBody>
          <a:bodyPr/>
          <a:lstStyle/>
          <a:p>
            <a:fld id="{ABEDDDD9-E23C-4704-A4E7-675149883C30}" type="slidenum">
              <a:rPr lang="it-IT" smtClean="0"/>
              <a:t>28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19600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A16AD6-9039-47F7-952A-786BB3FD7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848" y="521844"/>
            <a:ext cx="6447501" cy="576776"/>
          </a:xfrm>
        </p:spPr>
        <p:txBody>
          <a:bodyPr>
            <a:normAutofit fontScale="90000"/>
          </a:bodyPr>
          <a:lstStyle/>
          <a:p>
            <a:r>
              <a:rPr lang="it-IT" dirty="0">
                <a:solidFill>
                  <a:srgbClr val="92D050"/>
                </a:solidFill>
              </a:rPr>
              <a:t>Calcolo bonus 2 players: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B9D7138-CF01-40C6-907A-5F53F2837C61}"/>
              </a:ext>
            </a:extLst>
          </p:cNvPr>
          <p:cNvSpPr txBox="1"/>
          <p:nvPr/>
        </p:nvSpPr>
        <p:spPr>
          <a:xfrm>
            <a:off x="5919773" y="1709290"/>
            <a:ext cx="2331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50" dirty="0"/>
              <a:t>Controllo se la somma dei punteggi nelle caselle da 1-6 soddisfa la condizione per il BONUS</a:t>
            </a: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26BC17F6-3242-4243-A81E-EE7E77988504}"/>
              </a:ext>
            </a:extLst>
          </p:cNvPr>
          <p:cNvCxnSpPr/>
          <p:nvPr/>
        </p:nvCxnSpPr>
        <p:spPr>
          <a:xfrm flipH="1">
            <a:off x="1572064" y="1761642"/>
            <a:ext cx="3228536" cy="690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3269F66-AF7D-49C3-A975-D40EFE6CDAEF}"/>
              </a:ext>
            </a:extLst>
          </p:cNvPr>
          <p:cNvSpPr txBox="1"/>
          <p:nvPr/>
        </p:nvSpPr>
        <p:spPr>
          <a:xfrm>
            <a:off x="5919773" y="2954812"/>
            <a:ext cx="18569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50" dirty="0"/>
              <a:t>Aggiornamento Text </a:t>
            </a:r>
            <a:r>
              <a:rPr lang="it-IT" sz="1350" dirty="0" err="1"/>
              <a:t>View</a:t>
            </a:r>
            <a:r>
              <a:rPr lang="it-IT" sz="1350" dirty="0"/>
              <a:t> del bonus</a:t>
            </a: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CCE8EDB-DBE1-4B68-BF6E-66B3894150D5}"/>
              </a:ext>
            </a:extLst>
          </p:cNvPr>
          <p:cNvCxnSpPr>
            <a:cxnSpLocks/>
          </p:cNvCxnSpPr>
          <p:nvPr/>
        </p:nvCxnSpPr>
        <p:spPr>
          <a:xfrm flipH="1">
            <a:off x="2983138" y="2331396"/>
            <a:ext cx="1898352" cy="356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50F40CA7-CC01-4D93-A4DE-423AB8CF58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6" t="24192" r="28203" b="15317"/>
          <a:stretch/>
        </p:blipFill>
        <p:spPr>
          <a:xfrm>
            <a:off x="239634" y="1709290"/>
            <a:ext cx="5173869" cy="3387068"/>
          </a:xfrm>
          <a:prstGeom prst="rect">
            <a:avLst/>
          </a:prstGeom>
        </p:spPr>
      </p:pic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6908899C-7F5C-4B2E-BF03-61A14F192F14}"/>
              </a:ext>
            </a:extLst>
          </p:cNvPr>
          <p:cNvCxnSpPr>
            <a:cxnSpLocks/>
          </p:cNvCxnSpPr>
          <p:nvPr/>
        </p:nvCxnSpPr>
        <p:spPr>
          <a:xfrm flipH="1">
            <a:off x="1023425" y="1880675"/>
            <a:ext cx="4896348" cy="1329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3E8FD05F-A3FF-4A89-8D99-FF4931C0A143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840481" y="3208728"/>
            <a:ext cx="2079292" cy="230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ACA97D53-A2A7-4349-80B5-84B44013EDF7}"/>
              </a:ext>
            </a:extLst>
          </p:cNvPr>
          <p:cNvCxnSpPr/>
          <p:nvPr/>
        </p:nvCxnSpPr>
        <p:spPr>
          <a:xfrm flipH="1">
            <a:off x="1572065" y="1880675"/>
            <a:ext cx="4347708" cy="369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magine 21" descr="Immagine che contiene testo&#10;&#10;Descrizione generata automaticamente">
            <a:extLst>
              <a:ext uri="{FF2B5EF4-FFF2-40B4-BE49-F238E27FC236}">
                <a16:creationId xmlns:a16="http://schemas.microsoft.com/office/drawing/2014/main" id="{E92AC84F-FE28-4705-BD69-73D662136F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0" t="13110" r="29260" b="63688"/>
          <a:stretch/>
        </p:blipFill>
        <p:spPr>
          <a:xfrm>
            <a:off x="4800600" y="4851816"/>
            <a:ext cx="4126142" cy="1050461"/>
          </a:xfrm>
          <a:prstGeom prst="rect">
            <a:avLst/>
          </a:prstGeom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F784D62A-7A91-40D1-8FBF-F309363C846C}"/>
              </a:ext>
            </a:extLst>
          </p:cNvPr>
          <p:cNvCxnSpPr/>
          <p:nvPr/>
        </p:nvCxnSpPr>
        <p:spPr>
          <a:xfrm flipH="1" flipV="1">
            <a:off x="1878037" y="4001379"/>
            <a:ext cx="3002090" cy="970671"/>
          </a:xfrm>
          <a:prstGeom prst="straightConnector1">
            <a:avLst/>
          </a:prstGeom>
          <a:ln w="38100"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7E14B46-0182-4BBE-849C-80827FDF9AC8}"/>
              </a:ext>
            </a:extLst>
          </p:cNvPr>
          <p:cNvSpPr txBox="1"/>
          <p:nvPr/>
        </p:nvSpPr>
        <p:spPr>
          <a:xfrm>
            <a:off x="5496950" y="1175814"/>
            <a:ext cx="25216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50" dirty="0"/>
              <a:t>Accumulatore punteggio</a:t>
            </a:r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DAB4FD64-51F5-433B-A78F-C57C40EE8736}"/>
              </a:ext>
            </a:extLst>
          </p:cNvPr>
          <p:cNvCxnSpPr>
            <a:cxnSpLocks/>
          </p:cNvCxnSpPr>
          <p:nvPr/>
        </p:nvCxnSpPr>
        <p:spPr>
          <a:xfrm flipH="1">
            <a:off x="2296945" y="1356152"/>
            <a:ext cx="3270738" cy="447329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00455AC-0507-485F-AF59-566DF4B6821D}"/>
              </a:ext>
            </a:extLst>
          </p:cNvPr>
          <p:cNvSpPr txBox="1"/>
          <p:nvPr/>
        </p:nvSpPr>
        <p:spPr>
          <a:xfrm>
            <a:off x="358904" y="6441235"/>
            <a:ext cx="10482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2ACFC412-7147-4B89-AB3D-33FAA51C3DA8}" type="datetime1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arla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08/07/2021</a:t>
            </a:fld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2AC894B-87B5-4B0A-BE41-154CF163EE0B}"/>
              </a:ext>
            </a:extLst>
          </p:cNvPr>
          <p:cNvSpPr txBox="1"/>
          <p:nvPr/>
        </p:nvSpPr>
        <p:spPr>
          <a:xfrm>
            <a:off x="2594127" y="6441235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arla"/>
                <a:ea typeface="+mn-ea"/>
                <a:cs typeface="+mn-cs"/>
              </a:rPr>
              <a:t>Mobile programming 2021</a:t>
            </a:r>
          </a:p>
        </p:txBody>
      </p:sp>
      <p:sp>
        <p:nvSpPr>
          <p:cNvPr id="19" name="Segnaposto numero diapositiva 4">
            <a:extLst>
              <a:ext uri="{FF2B5EF4-FFF2-40B4-BE49-F238E27FC236}">
                <a16:creationId xmlns:a16="http://schemas.microsoft.com/office/drawing/2014/main" id="{C33F484F-4A3A-4A66-83B7-0FC0DB5E0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6590" y="6356352"/>
            <a:ext cx="338759" cy="365124"/>
          </a:xfrm>
        </p:spPr>
        <p:txBody>
          <a:bodyPr/>
          <a:lstStyle/>
          <a:p>
            <a:fld id="{ABEDDDD9-E23C-4704-A4E7-675149883C30}" type="slidenum">
              <a:rPr lang="it-IT" smtClean="0"/>
              <a:t>29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50732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4">
            <a:extLst>
              <a:ext uri="{FF2B5EF4-FFF2-40B4-BE49-F238E27FC236}">
                <a16:creationId xmlns:a16="http://schemas.microsoft.com/office/drawing/2014/main" id="{190D2B16-BD2C-4E78-BFCE-3D1610680B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111"/>
          <a:stretch/>
        </p:blipFill>
        <p:spPr>
          <a:xfrm>
            <a:off x="2229921" y="1851424"/>
            <a:ext cx="4684162" cy="1835582"/>
          </a:xfrm>
        </p:spPr>
      </p:pic>
      <p:cxnSp>
        <p:nvCxnSpPr>
          <p:cNvPr id="21" name="Connettore a gomito 20">
            <a:extLst>
              <a:ext uri="{FF2B5EF4-FFF2-40B4-BE49-F238E27FC236}">
                <a16:creationId xmlns:a16="http://schemas.microsoft.com/office/drawing/2014/main" id="{27A2AC6B-A87F-4D9B-8B2E-0E96C81595D4}"/>
              </a:ext>
            </a:extLst>
          </p:cNvPr>
          <p:cNvCxnSpPr>
            <a:cxnSpLocks/>
          </p:cNvCxnSpPr>
          <p:nvPr/>
        </p:nvCxnSpPr>
        <p:spPr>
          <a:xfrm rot="10800000" flipV="1">
            <a:off x="446927" y="3429000"/>
            <a:ext cx="2327098" cy="1049891"/>
          </a:xfrm>
          <a:prstGeom prst="bentConnector3">
            <a:avLst>
              <a:gd name="adj1" fmla="val 10066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9CC1B832-AC96-4F69-AC7E-0E984B10238B}"/>
              </a:ext>
            </a:extLst>
          </p:cNvPr>
          <p:cNvCxnSpPr>
            <a:cxnSpLocks/>
          </p:cNvCxnSpPr>
          <p:nvPr/>
        </p:nvCxnSpPr>
        <p:spPr>
          <a:xfrm flipV="1">
            <a:off x="2774026" y="3161230"/>
            <a:ext cx="61643" cy="2677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a gomito 31">
            <a:extLst>
              <a:ext uri="{FF2B5EF4-FFF2-40B4-BE49-F238E27FC236}">
                <a16:creationId xmlns:a16="http://schemas.microsoft.com/office/drawing/2014/main" id="{674A7841-4B9D-4DCC-92C4-5BB4060751FB}"/>
              </a:ext>
            </a:extLst>
          </p:cNvPr>
          <p:cNvCxnSpPr/>
          <p:nvPr/>
        </p:nvCxnSpPr>
        <p:spPr>
          <a:xfrm rot="5400000">
            <a:off x="2265454" y="3176641"/>
            <a:ext cx="1810820" cy="1656708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a gomito 33">
            <a:extLst>
              <a:ext uri="{FF2B5EF4-FFF2-40B4-BE49-F238E27FC236}">
                <a16:creationId xmlns:a16="http://schemas.microsoft.com/office/drawing/2014/main" id="{6EECE2AD-4028-4A6E-8ED6-F49B6DB0FC2D}"/>
              </a:ext>
            </a:extLst>
          </p:cNvPr>
          <p:cNvCxnSpPr/>
          <p:nvPr/>
        </p:nvCxnSpPr>
        <p:spPr>
          <a:xfrm rot="16200000" flipH="1">
            <a:off x="5074149" y="3172788"/>
            <a:ext cx="1810821" cy="1664414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a gomito 35">
            <a:extLst>
              <a:ext uri="{FF2B5EF4-FFF2-40B4-BE49-F238E27FC236}">
                <a16:creationId xmlns:a16="http://schemas.microsoft.com/office/drawing/2014/main" id="{988353B9-695E-497A-8AB6-A2AE9661621F}"/>
              </a:ext>
            </a:extLst>
          </p:cNvPr>
          <p:cNvCxnSpPr>
            <a:cxnSpLocks/>
          </p:cNvCxnSpPr>
          <p:nvPr/>
        </p:nvCxnSpPr>
        <p:spPr>
          <a:xfrm>
            <a:off x="6472719" y="3393294"/>
            <a:ext cx="2134457" cy="1085597"/>
          </a:xfrm>
          <a:prstGeom prst="bentConnector3">
            <a:avLst>
              <a:gd name="adj1" fmla="val 10162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4D984302-D76D-4D65-9B0C-131CF6878D82}"/>
              </a:ext>
            </a:extLst>
          </p:cNvPr>
          <p:cNvCxnSpPr>
            <a:cxnSpLocks/>
          </p:cNvCxnSpPr>
          <p:nvPr/>
        </p:nvCxnSpPr>
        <p:spPr>
          <a:xfrm flipH="1" flipV="1">
            <a:off x="6326314" y="3099583"/>
            <a:ext cx="146407" cy="2937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D0E22960-AFA5-4C2D-9578-E9EF2E5047C5}"/>
              </a:ext>
            </a:extLst>
          </p:cNvPr>
          <p:cNvSpPr txBox="1"/>
          <p:nvPr/>
        </p:nvSpPr>
        <p:spPr>
          <a:xfrm>
            <a:off x="77056" y="4494301"/>
            <a:ext cx="1510301" cy="1246495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it-IT" sz="1500" dirty="0">
                <a:latin typeface="Seaford" panose="020B0502030303020204" pitchFamily="34" charset="0"/>
              </a:rPr>
              <a:t>Pop-Up con informazioni relative al gruppo e all’app.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AD457C58-DD98-4DE4-83E1-EDFE41FB4EE0}"/>
              </a:ext>
            </a:extLst>
          </p:cNvPr>
          <p:cNvSpPr txBox="1"/>
          <p:nvPr/>
        </p:nvSpPr>
        <p:spPr>
          <a:xfrm>
            <a:off x="1882740" y="4935167"/>
            <a:ext cx="2327099" cy="7155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1350" dirty="0">
                <a:latin typeface="Seaford" panose="020B0502030303020204" pitchFamily="34" charset="0"/>
              </a:rPr>
              <a:t>Data-Base per salvare gli esiti di tutte le partite giocate in tutte le modalità.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FABD451C-3385-465F-9443-F34ABE50D32D}"/>
              </a:ext>
            </a:extLst>
          </p:cNvPr>
          <p:cNvSpPr txBox="1"/>
          <p:nvPr/>
        </p:nvSpPr>
        <p:spPr>
          <a:xfrm>
            <a:off x="4708135" y="4949134"/>
            <a:ext cx="2429837" cy="507831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it-IT" sz="1350" dirty="0">
                <a:latin typeface="Seaford" panose="020B0502030303020204" pitchFamily="34" charset="0"/>
              </a:rPr>
              <a:t>Pop-Up con spiegazione delle regole del gioco</a:t>
            </a:r>
            <a:r>
              <a:rPr lang="it-IT" sz="1350" dirty="0"/>
              <a:t>.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F5462004-155D-42FA-949A-EDBF838ECA8A}"/>
              </a:ext>
            </a:extLst>
          </p:cNvPr>
          <p:cNvSpPr txBox="1"/>
          <p:nvPr/>
        </p:nvSpPr>
        <p:spPr>
          <a:xfrm>
            <a:off x="7312631" y="4494301"/>
            <a:ext cx="1762019" cy="11310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it-IT" sz="1350" dirty="0">
                <a:latin typeface="Seaford" panose="020B0502030303020204" pitchFamily="34" charset="0"/>
              </a:rPr>
              <a:t>Impostazioni dove è possibile scegliere colore dei dadi e nome da visualizzare in partita</a:t>
            </a:r>
            <a:r>
              <a:rPr lang="it-IT" sz="1350" dirty="0"/>
              <a:t>.</a:t>
            </a:r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915BB865-9699-4718-96B1-00915DCE1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54" y="146978"/>
            <a:ext cx="7886700" cy="994172"/>
          </a:xfrm>
        </p:spPr>
        <p:txBody>
          <a:bodyPr>
            <a:normAutofit/>
          </a:bodyPr>
          <a:lstStyle/>
          <a:p>
            <a:r>
              <a:rPr lang="it-IT" sz="3600" dirty="0">
                <a:solidFill>
                  <a:srgbClr val="FF0000"/>
                </a:solidFill>
                <a:latin typeface="Segoe Print" panose="02000600000000000000" pitchFamily="2" charset="0"/>
              </a:rPr>
              <a:t>Menu Principale - Optional</a:t>
            </a:r>
          </a:p>
        </p:txBody>
      </p:sp>
      <p:sp>
        <p:nvSpPr>
          <p:cNvPr id="15" name="Segnaposto piè di pagina 2">
            <a:extLst>
              <a:ext uri="{FF2B5EF4-FFF2-40B4-BE49-F238E27FC236}">
                <a16:creationId xmlns:a16="http://schemas.microsoft.com/office/drawing/2014/main" id="{0DF44BE9-02D1-4566-92D0-4B2F3A73F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it-IT"/>
              <a:t>Mobile Programming 2021</a:t>
            </a:r>
          </a:p>
        </p:txBody>
      </p:sp>
      <p:sp>
        <p:nvSpPr>
          <p:cNvPr id="16" name="Segnaposto numero diapositiva 3">
            <a:extLst>
              <a:ext uri="{FF2B5EF4-FFF2-40B4-BE49-F238E27FC236}">
                <a16:creationId xmlns:a16="http://schemas.microsoft.com/office/drawing/2014/main" id="{28D9B353-F161-4AF5-BD94-78969E805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45066F0-4D30-4799-9F72-EBBB480C828E}" type="slidenum">
              <a:rPr lang="it-IT" smtClean="0"/>
              <a:t>3</a:t>
            </a:fld>
            <a:endParaRPr lang="it-IT"/>
          </a:p>
        </p:txBody>
      </p:sp>
      <p:sp>
        <p:nvSpPr>
          <p:cNvPr id="17" name="Segnaposto data 4">
            <a:extLst>
              <a:ext uri="{FF2B5EF4-FFF2-40B4-BE49-F238E27FC236}">
                <a16:creationId xmlns:a16="http://schemas.microsoft.com/office/drawing/2014/main" id="{BBB0E4AD-6A07-4F50-9BFA-B5F2E6DB01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B676431C-B002-4165-B42A-0E7F7930A3D2}" type="datetime1">
              <a:rPr lang="it-IT" smtClean="0"/>
              <a:t>08/07/2021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8918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74FA38-D843-4574-B488-565F5E14B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787" y="148522"/>
            <a:ext cx="6447501" cy="476250"/>
          </a:xfrm>
        </p:spPr>
        <p:txBody>
          <a:bodyPr>
            <a:normAutofit fontScale="90000"/>
          </a:bodyPr>
          <a:lstStyle/>
          <a:p>
            <a:r>
              <a:rPr lang="it-IT" dirty="0">
                <a:solidFill>
                  <a:srgbClr val="92D050"/>
                </a:solidFill>
              </a:rPr>
              <a:t>‘</a:t>
            </a:r>
            <a:r>
              <a:rPr lang="it-IT" dirty="0" err="1">
                <a:solidFill>
                  <a:srgbClr val="92D050"/>
                </a:solidFill>
              </a:rPr>
              <a:t>is</a:t>
            </a:r>
            <a:r>
              <a:rPr lang="it-IT" dirty="0">
                <a:solidFill>
                  <a:srgbClr val="92D050"/>
                </a:solidFill>
              </a:rPr>
              <a:t> Winner’ 2 players: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81B218E4-DC5F-4F05-A974-2E14922B76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79" t="19615" r="28725" b="15169"/>
          <a:stretch/>
        </p:blipFill>
        <p:spPr>
          <a:xfrm>
            <a:off x="574464" y="800664"/>
            <a:ext cx="3497804" cy="2895393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027F8D78-E727-4802-858A-E891BB1EE4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5" t="16095" r="33785" b="25984"/>
          <a:stretch/>
        </p:blipFill>
        <p:spPr>
          <a:xfrm>
            <a:off x="5071735" y="800664"/>
            <a:ext cx="3483182" cy="2883290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7DFBB083-4BBE-402E-8DD2-B15AF79C08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2" t="32399" r="37500" b="12287"/>
          <a:stretch/>
        </p:blipFill>
        <p:spPr>
          <a:xfrm>
            <a:off x="2047461" y="3812841"/>
            <a:ext cx="3331881" cy="2883290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7DBA5AB2-A0B0-42B6-95FE-624E167FFD7B}"/>
              </a:ext>
            </a:extLst>
          </p:cNvPr>
          <p:cNvCxnSpPr>
            <a:cxnSpLocks/>
          </p:cNvCxnSpPr>
          <p:nvPr/>
        </p:nvCxnSpPr>
        <p:spPr>
          <a:xfrm flipH="1" flipV="1">
            <a:off x="1205950" y="2570925"/>
            <a:ext cx="1272207" cy="1283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87432537-64AF-45F7-A3BB-F9E5A6816891}"/>
              </a:ext>
            </a:extLst>
          </p:cNvPr>
          <p:cNvCxnSpPr>
            <a:cxnSpLocks/>
          </p:cNvCxnSpPr>
          <p:nvPr/>
        </p:nvCxnSpPr>
        <p:spPr>
          <a:xfrm flipH="1" flipV="1">
            <a:off x="1205950" y="1603515"/>
            <a:ext cx="1775789" cy="2250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egnaposto data 2">
            <a:extLst>
              <a:ext uri="{FF2B5EF4-FFF2-40B4-BE49-F238E27FC236}">
                <a16:creationId xmlns:a16="http://schemas.microsoft.com/office/drawing/2014/main" id="{D05B6440-7B4E-4A26-81F5-DE254AF5C2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FF58A3CF-5C8E-4F64-88CA-C4589C59A08F}" type="datetime1">
              <a:rPr lang="it-IT" smtClean="0"/>
              <a:t>08/07/2021</a:t>
            </a:fld>
            <a:endParaRPr lang="it-IT" dirty="0"/>
          </a:p>
        </p:txBody>
      </p:sp>
      <p:sp>
        <p:nvSpPr>
          <p:cNvPr id="9" name="Segnaposto numero diapositiva 4">
            <a:extLst>
              <a:ext uri="{FF2B5EF4-FFF2-40B4-BE49-F238E27FC236}">
                <a16:creationId xmlns:a16="http://schemas.microsoft.com/office/drawing/2014/main" id="{A6367973-0962-4EA2-AD91-BD9A0F775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6590" y="6356352"/>
            <a:ext cx="338759" cy="365124"/>
          </a:xfrm>
        </p:spPr>
        <p:txBody>
          <a:bodyPr/>
          <a:lstStyle/>
          <a:p>
            <a:fld id="{ABEDDDD9-E23C-4704-A4E7-675149883C30}" type="slidenum">
              <a:rPr lang="it-IT" smtClean="0"/>
              <a:t>30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200804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6BA83640-8DB2-4C6C-8725-D9C0FD46F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470" y="1101479"/>
            <a:ext cx="3115291" cy="250482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48384DC-6EDB-4DE9-A461-EA75F42F7213}"/>
              </a:ext>
            </a:extLst>
          </p:cNvPr>
          <p:cNvSpPr txBox="1"/>
          <p:nvPr/>
        </p:nvSpPr>
        <p:spPr>
          <a:xfrm>
            <a:off x="5376806" y="1125751"/>
            <a:ext cx="13525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50" dirty="0">
                <a:solidFill>
                  <a:srgbClr val="92D050"/>
                </a:solidFill>
              </a:rPr>
              <a:t>1°</a:t>
            </a:r>
            <a:r>
              <a:rPr lang="it-IT" sz="1350" dirty="0"/>
              <a:t> </a:t>
            </a:r>
            <a:r>
              <a:rPr lang="it-IT" sz="1350" dirty="0">
                <a:solidFill>
                  <a:srgbClr val="92D050"/>
                </a:solidFill>
              </a:rPr>
              <a:t>classificato</a:t>
            </a:r>
            <a:r>
              <a:rPr lang="it-IT" sz="1350" dirty="0"/>
              <a:t>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9D66074-312D-4B97-AAA4-6ADD6007BCF9}"/>
              </a:ext>
            </a:extLst>
          </p:cNvPr>
          <p:cNvSpPr txBox="1"/>
          <p:nvPr/>
        </p:nvSpPr>
        <p:spPr>
          <a:xfrm>
            <a:off x="5389563" y="1402750"/>
            <a:ext cx="13525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50" dirty="0">
                <a:solidFill>
                  <a:srgbClr val="92D050"/>
                </a:solidFill>
              </a:rPr>
              <a:t>2°</a:t>
            </a:r>
            <a:r>
              <a:rPr lang="it-IT" sz="1350" dirty="0"/>
              <a:t> </a:t>
            </a:r>
            <a:r>
              <a:rPr lang="it-IT" sz="1350" dirty="0">
                <a:solidFill>
                  <a:srgbClr val="92D050"/>
                </a:solidFill>
              </a:rPr>
              <a:t>classificato</a:t>
            </a: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FCF70CAE-9C56-433D-BF48-A40CA9E06ED3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3581400" y="1275792"/>
            <a:ext cx="1795406" cy="905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DD1BC10B-55CB-4387-8B02-0BE42DCB40F6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3581401" y="1552791"/>
            <a:ext cx="1808162" cy="813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4091F710-FC40-4E09-8AAA-1AD9F4B76F45}"/>
              </a:ext>
            </a:extLst>
          </p:cNvPr>
          <p:cNvCxnSpPr>
            <a:cxnSpLocks/>
          </p:cNvCxnSpPr>
          <p:nvPr/>
        </p:nvCxnSpPr>
        <p:spPr>
          <a:xfrm flipV="1">
            <a:off x="1000745" y="2637184"/>
            <a:ext cx="2379176" cy="1143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485DA736-A471-4AA0-A786-F168BA0A25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6" t="29324" r="43912" b="18746"/>
          <a:stretch/>
        </p:blipFill>
        <p:spPr>
          <a:xfrm>
            <a:off x="4690241" y="2493057"/>
            <a:ext cx="4492865" cy="2855248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81F79F70-EB59-44FB-AA0B-F7B9ECA730BC}"/>
              </a:ext>
            </a:extLst>
          </p:cNvPr>
          <p:cNvCxnSpPr>
            <a:cxnSpLocks/>
          </p:cNvCxnSpPr>
          <p:nvPr/>
        </p:nvCxnSpPr>
        <p:spPr>
          <a:xfrm flipH="1" flipV="1">
            <a:off x="4121426" y="2637184"/>
            <a:ext cx="568815" cy="5914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44977441-E559-46D9-9A11-19DF2B35B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80621"/>
            <a:ext cx="4714500" cy="231991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09DA693-4A41-453E-8D0E-6F21C80231F7}"/>
              </a:ext>
            </a:extLst>
          </p:cNvPr>
          <p:cNvSpPr txBox="1"/>
          <p:nvPr/>
        </p:nvSpPr>
        <p:spPr>
          <a:xfrm>
            <a:off x="254488" y="6449691"/>
            <a:ext cx="10839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2ACFC412-7147-4B89-AB3D-33FAA51C3DA8}" type="datetime1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arla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08/07/2021</a:t>
            </a:fld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D2A62D4-5667-4888-8645-72C6E249B9DE}"/>
              </a:ext>
            </a:extLst>
          </p:cNvPr>
          <p:cNvSpPr txBox="1"/>
          <p:nvPr/>
        </p:nvSpPr>
        <p:spPr>
          <a:xfrm>
            <a:off x="2534478" y="6449691"/>
            <a:ext cx="42076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Karla"/>
                <a:ea typeface="+mn-ea"/>
                <a:cs typeface="+mn-cs"/>
              </a:rPr>
              <a:t>Mobile programming 2021</a:t>
            </a:r>
          </a:p>
        </p:txBody>
      </p:sp>
      <p:sp>
        <p:nvSpPr>
          <p:cNvPr id="17" name="Segnaposto numero diapositiva 4">
            <a:extLst>
              <a:ext uri="{FF2B5EF4-FFF2-40B4-BE49-F238E27FC236}">
                <a16:creationId xmlns:a16="http://schemas.microsoft.com/office/drawing/2014/main" id="{9BEC4708-5C33-433A-8E08-9BE3032DC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76590" y="6356352"/>
            <a:ext cx="338759" cy="365124"/>
          </a:xfrm>
        </p:spPr>
        <p:txBody>
          <a:bodyPr/>
          <a:lstStyle/>
          <a:p>
            <a:fld id="{ABEDDDD9-E23C-4704-A4E7-675149883C30}" type="slidenum">
              <a:rPr lang="it-IT" smtClean="0"/>
              <a:t>31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54266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12BD3E0-9115-44AD-AE3E-FF8D560CF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Mobile Programming 2021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6B323F6-E86F-44A4-B1FE-1B26C0089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32</a:t>
            </a:fld>
            <a:endParaRPr lang="it-IT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3AD118D-9D9F-4342-9A70-28F6E6044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08/07/2021</a:t>
            </a:fld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4B8699C-D0A2-4F24-8367-3168681FA4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8" b="5324"/>
          <a:stretch/>
        </p:blipFill>
        <p:spPr>
          <a:xfrm>
            <a:off x="3028950" y="379828"/>
            <a:ext cx="3086100" cy="5827539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3CC84F0D-3ADE-416E-A12D-7F607BDB2100}"/>
              </a:ext>
            </a:extLst>
          </p:cNvPr>
          <p:cNvSpPr/>
          <p:nvPr/>
        </p:nvSpPr>
        <p:spPr>
          <a:xfrm>
            <a:off x="3784209" y="5387926"/>
            <a:ext cx="787791" cy="801859"/>
          </a:xfrm>
          <a:prstGeom prst="rect">
            <a:avLst/>
          </a:prstGeom>
          <a:noFill/>
          <a:ln w="38100" cap="flat" cmpd="sng" algn="ctr">
            <a:solidFill>
              <a:srgbClr val="F670E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A23E453A-C9F2-43D6-B527-AD35074AB3FA}"/>
              </a:ext>
            </a:extLst>
          </p:cNvPr>
          <p:cNvCxnSpPr/>
          <p:nvPr/>
        </p:nvCxnSpPr>
        <p:spPr>
          <a:xfrm>
            <a:off x="1631852" y="4023360"/>
            <a:ext cx="2152357" cy="1674055"/>
          </a:xfrm>
          <a:prstGeom prst="straightConnector1">
            <a:avLst/>
          </a:prstGeom>
          <a:ln w="38100">
            <a:solidFill>
              <a:srgbClr val="FF66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547D3A9-1E0B-450D-9150-203A42B0AF26}"/>
              </a:ext>
            </a:extLst>
          </p:cNvPr>
          <p:cNvSpPr txBox="1"/>
          <p:nvPr/>
        </p:nvSpPr>
        <p:spPr>
          <a:xfrm>
            <a:off x="450166" y="3558491"/>
            <a:ext cx="2057400" cy="369332"/>
          </a:xfrm>
          <a:prstGeom prst="rect">
            <a:avLst/>
          </a:prstGeom>
          <a:noFill/>
          <a:ln>
            <a:solidFill>
              <a:srgbClr val="F670E6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Accesso al database</a:t>
            </a:r>
          </a:p>
        </p:txBody>
      </p:sp>
    </p:spTree>
    <p:extLst>
      <p:ext uri="{BB962C8B-B14F-4D97-AF65-F5344CB8AC3E}">
        <p14:creationId xmlns:p14="http://schemas.microsoft.com/office/powerpoint/2010/main" val="541205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92456B19-A5FD-497C-B64E-FFC2567B1F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8" b="7498"/>
          <a:stretch/>
        </p:blipFill>
        <p:spPr>
          <a:xfrm>
            <a:off x="3028950" y="239151"/>
            <a:ext cx="3086100" cy="6104643"/>
          </a:xfrm>
          <a:prstGeom prst="rect">
            <a:avLst/>
          </a:prstGeo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69F029A-9D9E-492F-BBAA-DC8440A21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Mobile Programming 2021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C404E72-2C8B-4F6E-8E6D-2681175D5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33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AA864A2-E2A1-499A-9740-2B8E4B1B8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08/07/2021</a:t>
            </a:fld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B5CE300D-11EE-4C14-BDCA-E1EAB10CF5C8}"/>
              </a:ext>
            </a:extLst>
          </p:cNvPr>
          <p:cNvCxnSpPr>
            <a:cxnSpLocks/>
          </p:cNvCxnSpPr>
          <p:nvPr/>
        </p:nvCxnSpPr>
        <p:spPr>
          <a:xfrm>
            <a:off x="2168402" y="1029480"/>
            <a:ext cx="860548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F5EAB9C-6D82-4338-AB08-6765BB84C07F}"/>
              </a:ext>
            </a:extLst>
          </p:cNvPr>
          <p:cNvSpPr txBox="1"/>
          <p:nvPr/>
        </p:nvSpPr>
        <p:spPr>
          <a:xfrm>
            <a:off x="321577" y="844814"/>
            <a:ext cx="173032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Card </a:t>
            </a:r>
            <a:r>
              <a:rPr lang="it-IT" dirty="0" err="1">
                <a:solidFill>
                  <a:schemeClr val="tx1"/>
                </a:solidFill>
              </a:rPr>
              <a:t>View</a:t>
            </a:r>
            <a:endParaRPr lang="it-IT" dirty="0">
              <a:solidFill>
                <a:schemeClr val="tx1"/>
              </a:solidFill>
            </a:endParaRP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0A4B33B4-1377-4CE6-88F8-49B480C7CF03}"/>
              </a:ext>
            </a:extLst>
          </p:cNvPr>
          <p:cNvCxnSpPr>
            <a:cxnSpLocks/>
          </p:cNvCxnSpPr>
          <p:nvPr/>
        </p:nvCxnSpPr>
        <p:spPr>
          <a:xfrm>
            <a:off x="2226542" y="1937192"/>
            <a:ext cx="91901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43F26EF-640F-4CB2-BBBD-895AE34093CF}"/>
              </a:ext>
            </a:extLst>
          </p:cNvPr>
          <p:cNvSpPr txBox="1"/>
          <p:nvPr/>
        </p:nvSpPr>
        <p:spPr>
          <a:xfrm>
            <a:off x="260690" y="1548820"/>
            <a:ext cx="1852100" cy="92332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/>
              <a:t>Icona per distinguere le modalità di gioco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60BE370A-EC3F-4595-8B71-7FE687BB45C7}"/>
              </a:ext>
            </a:extLst>
          </p:cNvPr>
          <p:cNvCxnSpPr>
            <a:cxnSpLocks/>
          </p:cNvCxnSpPr>
          <p:nvPr/>
        </p:nvCxnSpPr>
        <p:spPr>
          <a:xfrm flipH="1">
            <a:off x="5997233" y="2461453"/>
            <a:ext cx="738113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A20D52B-6B26-434E-8F9A-AF4F68B9FC30}"/>
              </a:ext>
            </a:extLst>
          </p:cNvPr>
          <p:cNvSpPr txBox="1"/>
          <p:nvPr/>
        </p:nvSpPr>
        <p:spPr>
          <a:xfrm>
            <a:off x="6820743" y="3608167"/>
            <a:ext cx="2151478" cy="923330"/>
          </a:xfrm>
          <a:prstGeom prst="rect">
            <a:avLst/>
          </a:prstGeom>
          <a:ln>
            <a:solidFill>
              <a:srgbClr val="FF66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/>
              <a:t>Per poter eliminare al suo click il set di dati presenti</a:t>
            </a:r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A1D3BC19-A57B-42FB-AEF0-ED50FF7FA18C}"/>
              </a:ext>
            </a:extLst>
          </p:cNvPr>
          <p:cNvCxnSpPr>
            <a:cxnSpLocks/>
          </p:cNvCxnSpPr>
          <p:nvPr/>
        </p:nvCxnSpPr>
        <p:spPr>
          <a:xfrm flipH="1">
            <a:off x="5993275" y="4055493"/>
            <a:ext cx="742071" cy="0"/>
          </a:xfrm>
          <a:prstGeom prst="straightConnector1">
            <a:avLst/>
          </a:prstGeom>
          <a:ln w="38100">
            <a:solidFill>
              <a:srgbClr val="F670E6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32B8600-B0A7-4602-BA72-31DECD815F1C}"/>
              </a:ext>
            </a:extLst>
          </p:cNvPr>
          <p:cNvSpPr txBox="1"/>
          <p:nvPr/>
        </p:nvSpPr>
        <p:spPr>
          <a:xfrm>
            <a:off x="6820742" y="2148982"/>
            <a:ext cx="2151477" cy="64633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/>
              <a:t>Data e ora di fine partita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B5F7066D-67B4-4079-B15F-56E7084F646F}"/>
              </a:ext>
            </a:extLst>
          </p:cNvPr>
          <p:cNvSpPr txBox="1"/>
          <p:nvPr/>
        </p:nvSpPr>
        <p:spPr>
          <a:xfrm>
            <a:off x="6820743" y="5012196"/>
            <a:ext cx="2151478" cy="1200329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/>
              <a:t>Nome del giocatore </a:t>
            </a:r>
            <a:br>
              <a:rPr lang="it-IT" dirty="0"/>
            </a:br>
            <a:r>
              <a:rPr lang="it-IT" dirty="0"/>
              <a:t>(di default se non  viene settato nelle impostazioni)</a:t>
            </a: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4CF301A8-4FBC-49FF-8F4F-F76474438AB1}"/>
              </a:ext>
            </a:extLst>
          </p:cNvPr>
          <p:cNvCxnSpPr>
            <a:cxnSpLocks/>
          </p:cNvCxnSpPr>
          <p:nvPr/>
        </p:nvCxnSpPr>
        <p:spPr>
          <a:xfrm>
            <a:off x="2226542" y="5614764"/>
            <a:ext cx="919016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C6F14039-F89E-46B1-9D13-FE4DB00FF075}"/>
              </a:ext>
            </a:extLst>
          </p:cNvPr>
          <p:cNvCxnSpPr>
            <a:cxnSpLocks/>
          </p:cNvCxnSpPr>
          <p:nvPr/>
        </p:nvCxnSpPr>
        <p:spPr>
          <a:xfrm flipH="1" flipV="1">
            <a:off x="3564075" y="4396547"/>
            <a:ext cx="3171271" cy="107221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07F5904E-7D57-4F76-BD3C-19CD8D51DBBB}"/>
              </a:ext>
            </a:extLst>
          </p:cNvPr>
          <p:cNvSpPr txBox="1"/>
          <p:nvPr/>
        </p:nvSpPr>
        <p:spPr>
          <a:xfrm>
            <a:off x="260691" y="5374297"/>
            <a:ext cx="1852099" cy="369332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/>
              <a:t>Modalità di gioco</a:t>
            </a:r>
          </a:p>
        </p:txBody>
      </p: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0C3DCCE8-2EB3-4777-9FAB-2D330F00E22D}"/>
              </a:ext>
            </a:extLst>
          </p:cNvPr>
          <p:cNvCxnSpPr>
            <a:cxnSpLocks/>
          </p:cNvCxnSpPr>
          <p:nvPr/>
        </p:nvCxnSpPr>
        <p:spPr>
          <a:xfrm flipV="1">
            <a:off x="2168402" y="3068718"/>
            <a:ext cx="1352369" cy="595680"/>
          </a:xfrm>
          <a:prstGeom prst="line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2 73">
            <a:extLst>
              <a:ext uri="{FF2B5EF4-FFF2-40B4-BE49-F238E27FC236}">
                <a16:creationId xmlns:a16="http://schemas.microsoft.com/office/drawing/2014/main" id="{6B7ED312-FA18-4B6F-B7BA-EAC1E5A764F0}"/>
              </a:ext>
            </a:extLst>
          </p:cNvPr>
          <p:cNvCxnSpPr>
            <a:cxnSpLocks/>
          </p:cNvCxnSpPr>
          <p:nvPr/>
        </p:nvCxnSpPr>
        <p:spPr>
          <a:xfrm>
            <a:off x="2168402" y="4258166"/>
            <a:ext cx="1352369" cy="620534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7D41903F-5045-4C7A-93D3-DD6BBD23B0FC}"/>
              </a:ext>
            </a:extLst>
          </p:cNvPr>
          <p:cNvSpPr txBox="1"/>
          <p:nvPr/>
        </p:nvSpPr>
        <p:spPr>
          <a:xfrm>
            <a:off x="260690" y="3178330"/>
            <a:ext cx="1852100" cy="17543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/>
              <a:t>A seconda della modalità di gioco si avrà in risalto o il punteggio realizzato o il vincitore</a:t>
            </a: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15DEFA9F-7682-430D-89E5-1917440E1648}"/>
              </a:ext>
            </a:extLst>
          </p:cNvPr>
          <p:cNvCxnSpPr>
            <a:cxnSpLocks/>
          </p:cNvCxnSpPr>
          <p:nvPr/>
        </p:nvCxnSpPr>
        <p:spPr>
          <a:xfrm flipH="1" flipV="1">
            <a:off x="5997234" y="380425"/>
            <a:ext cx="738112" cy="83372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30730B9A-ECEE-44C1-8BC9-BE51B331C45A}"/>
              </a:ext>
            </a:extLst>
          </p:cNvPr>
          <p:cNvSpPr txBox="1"/>
          <p:nvPr/>
        </p:nvSpPr>
        <p:spPr>
          <a:xfrm>
            <a:off x="6820742" y="904318"/>
            <a:ext cx="2150597" cy="923330"/>
          </a:xfrm>
          <a:prstGeom prst="rect">
            <a:avLst/>
          </a:prstGeom>
          <a:noFill/>
          <a:ln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Si accede ad un grafico relativo alla media punti </a:t>
            </a:r>
          </a:p>
        </p:txBody>
      </p: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6076AAD5-88BE-49D2-ABAE-958A4D698FB5}"/>
              </a:ext>
            </a:extLst>
          </p:cNvPr>
          <p:cNvCxnSpPr/>
          <p:nvPr/>
        </p:nvCxnSpPr>
        <p:spPr>
          <a:xfrm>
            <a:off x="2168402" y="380425"/>
            <a:ext cx="97715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BBCE0D7C-6EF1-4AB1-B8FC-7D3208B4AE91}"/>
              </a:ext>
            </a:extLst>
          </p:cNvPr>
          <p:cNvSpPr txBox="1"/>
          <p:nvPr/>
        </p:nvSpPr>
        <p:spPr>
          <a:xfrm>
            <a:off x="321577" y="239152"/>
            <a:ext cx="1730326" cy="36933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Barra di ricerca</a:t>
            </a:r>
          </a:p>
        </p:txBody>
      </p:sp>
    </p:spTree>
    <p:extLst>
      <p:ext uri="{BB962C8B-B14F-4D97-AF65-F5344CB8AC3E}">
        <p14:creationId xmlns:p14="http://schemas.microsoft.com/office/powerpoint/2010/main" val="21451070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96F3D4BB-C965-4BC7-8F60-26BC2CCA07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2" b="1991"/>
          <a:stretch/>
        </p:blipFill>
        <p:spPr>
          <a:xfrm>
            <a:off x="3028950" y="136524"/>
            <a:ext cx="2897149" cy="6103166"/>
          </a:xfrm>
          <a:prstGeom prst="rect">
            <a:avLst/>
          </a:prstGeo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5BA36F2-6AFA-467F-8688-06C174AC5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10E948D-7131-416C-9BA8-1D494062C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34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A045E98-2F46-4F9E-B15F-667A71FC9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08/07/2021</a:t>
            </a:fld>
            <a:endParaRPr lang="it-IT"/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3C2BEDE1-C447-49F3-8C60-C09559E94EE4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2011680" y="422030"/>
            <a:ext cx="1167618" cy="536896"/>
          </a:xfrm>
          <a:prstGeom prst="straightConnector1">
            <a:avLst/>
          </a:prstGeom>
          <a:ln w="38100">
            <a:solidFill>
              <a:srgbClr val="FF66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694A378-283A-41A8-8787-0519B3DC2C9A}"/>
              </a:ext>
            </a:extLst>
          </p:cNvPr>
          <p:cNvSpPr txBox="1"/>
          <p:nvPr/>
        </p:nvSpPr>
        <p:spPr>
          <a:xfrm>
            <a:off x="191672" y="220262"/>
            <a:ext cx="1820008" cy="1477328"/>
          </a:xfrm>
          <a:prstGeom prst="rect">
            <a:avLst/>
          </a:prstGeom>
          <a:noFill/>
          <a:ln>
            <a:solidFill>
              <a:srgbClr val="F670E6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Icone per differenziare le colonne in base alle modalità di gioco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05723268-ADFA-4F15-A0A5-8C75D818F681}"/>
              </a:ext>
            </a:extLst>
          </p:cNvPr>
          <p:cNvCxnSpPr>
            <a:cxnSpLocks/>
          </p:cNvCxnSpPr>
          <p:nvPr/>
        </p:nvCxnSpPr>
        <p:spPr>
          <a:xfrm flipV="1">
            <a:off x="2349305" y="4839286"/>
            <a:ext cx="955723" cy="25175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DD84C77-616F-4879-B7BA-0E1C770C2136}"/>
              </a:ext>
            </a:extLst>
          </p:cNvPr>
          <p:cNvSpPr txBox="1"/>
          <p:nvPr/>
        </p:nvSpPr>
        <p:spPr>
          <a:xfrm>
            <a:off x="231237" y="4541296"/>
            <a:ext cx="2002888" cy="646331"/>
          </a:xfrm>
          <a:prstGeom prst="rect">
            <a:avLst/>
          </a:prstGeom>
          <a:noFill/>
          <a:ln w="12700"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Media punti attuale</a:t>
            </a:r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238385A8-91DF-4643-BC1E-DEB923F8F964}"/>
              </a:ext>
            </a:extLst>
          </p:cNvPr>
          <p:cNvCxnSpPr>
            <a:cxnSpLocks/>
          </p:cNvCxnSpPr>
          <p:nvPr/>
        </p:nvCxnSpPr>
        <p:spPr>
          <a:xfrm flipH="1">
            <a:off x="5627080" y="5119622"/>
            <a:ext cx="1859570" cy="10138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4D3B49B0-ACBB-45CF-B2EA-FB0945D000A6}"/>
              </a:ext>
            </a:extLst>
          </p:cNvPr>
          <p:cNvSpPr txBox="1"/>
          <p:nvPr/>
        </p:nvSpPr>
        <p:spPr>
          <a:xfrm>
            <a:off x="6457950" y="4079631"/>
            <a:ext cx="2348425" cy="92333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Numero partite giocate nelle rispettive modalità</a:t>
            </a:r>
          </a:p>
        </p:txBody>
      </p:sp>
    </p:spTree>
    <p:extLst>
      <p:ext uri="{BB962C8B-B14F-4D97-AF65-F5344CB8AC3E}">
        <p14:creationId xmlns:p14="http://schemas.microsoft.com/office/powerpoint/2010/main" val="35861452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9C49AD8-8D81-4F95-BB20-8A8CD8F17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86E65A5-56A2-4B95-993F-37DA38260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35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84B087D-778F-48E8-AA26-DEB832AC8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08/07/2021</a:t>
            </a:fld>
            <a:endParaRPr lang="it-IT"/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E241BE4E-8412-4AED-ABE2-F459D6899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88" y="3429000"/>
            <a:ext cx="6554446" cy="2898580"/>
          </a:xfrm>
          <a:prstGeom prst="rect">
            <a:avLst/>
          </a:prstGeom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A208FAE7-880A-484E-90EF-849CA4ADB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88" y="1027655"/>
            <a:ext cx="5665324" cy="2183790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5940C1C5-18A6-4AB0-9CCE-86547A5953EE}"/>
              </a:ext>
            </a:extLst>
          </p:cNvPr>
          <p:cNvCxnSpPr>
            <a:cxnSpLocks/>
          </p:cNvCxnSpPr>
          <p:nvPr/>
        </p:nvCxnSpPr>
        <p:spPr>
          <a:xfrm flipH="1" flipV="1">
            <a:off x="3531868" y="2533292"/>
            <a:ext cx="3027190" cy="248103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81FC364-E88C-4EA6-95D7-2301A6F94CBC}"/>
              </a:ext>
            </a:extLst>
          </p:cNvPr>
          <p:cNvSpPr txBox="1"/>
          <p:nvPr/>
        </p:nvSpPr>
        <p:spPr>
          <a:xfrm>
            <a:off x="6752930" y="2417528"/>
            <a:ext cx="1885071" cy="646331"/>
          </a:xfrm>
          <a:prstGeom prst="rect">
            <a:avLst/>
          </a:prstGeom>
          <a:noFill/>
          <a:ln w="12700"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Memorizzazione chiave e valore</a:t>
            </a: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C2988D35-30B2-404E-8CC9-6E140FC14EAF}"/>
              </a:ext>
            </a:extLst>
          </p:cNvPr>
          <p:cNvCxnSpPr>
            <a:cxnSpLocks/>
          </p:cNvCxnSpPr>
          <p:nvPr/>
        </p:nvCxnSpPr>
        <p:spPr>
          <a:xfrm flipH="1" flipV="1">
            <a:off x="4180743" y="1505128"/>
            <a:ext cx="2329961" cy="282615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B15E8DC-890A-4E3B-9866-6DE5B3292D82}"/>
              </a:ext>
            </a:extLst>
          </p:cNvPr>
          <p:cNvSpPr txBox="1"/>
          <p:nvPr/>
        </p:nvSpPr>
        <p:spPr>
          <a:xfrm>
            <a:off x="6676878" y="1459589"/>
            <a:ext cx="2078942" cy="646331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Recupero il valore utilizzando le chiavi</a:t>
            </a:r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92E878D7-3463-4928-A2D0-11B5993A0E4A}"/>
              </a:ext>
            </a:extLst>
          </p:cNvPr>
          <p:cNvCxnSpPr>
            <a:cxnSpLocks/>
          </p:cNvCxnSpPr>
          <p:nvPr/>
        </p:nvCxnSpPr>
        <p:spPr>
          <a:xfrm flipH="1">
            <a:off x="3233481" y="1952866"/>
            <a:ext cx="3277223" cy="144736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olo 1">
            <a:extLst>
              <a:ext uri="{FF2B5EF4-FFF2-40B4-BE49-F238E27FC236}">
                <a16:creationId xmlns:a16="http://schemas.microsoft.com/office/drawing/2014/main" id="{390E64A2-8C07-4903-9C6A-3BC59F22E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00" y="360000"/>
            <a:ext cx="9000000" cy="540000"/>
          </a:xfrm>
        </p:spPr>
        <p:txBody>
          <a:bodyPr>
            <a:normAutofit fontScale="90000"/>
          </a:bodyPr>
          <a:lstStyle/>
          <a:p>
            <a:r>
              <a:rPr lang="it-IT" dirty="0">
                <a:solidFill>
                  <a:srgbClr val="009900"/>
                </a:solidFill>
              </a:rPr>
              <a:t>Grafico</a:t>
            </a:r>
          </a:p>
        </p:txBody>
      </p:sp>
    </p:spTree>
    <p:extLst>
      <p:ext uri="{BB962C8B-B14F-4D97-AF65-F5344CB8AC3E}">
        <p14:creationId xmlns:p14="http://schemas.microsoft.com/office/powerpoint/2010/main" val="9353591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C62BF41-ADAE-4E72-90AD-088E04832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573A005-795E-47AC-B0D8-B9A43D36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36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9504125-CD98-4496-B0F8-48095E0CA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08/07/2021</a:t>
            </a:fld>
            <a:endParaRPr lang="it-IT"/>
          </a:p>
        </p:txBody>
      </p:sp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F0F383CF-C9DE-4BCF-AAF6-507B0A957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05" y="4034327"/>
            <a:ext cx="5960745" cy="1780903"/>
          </a:xfrm>
          <a:prstGeom prst="rect">
            <a:avLst/>
          </a:prstGeom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889212FF-A794-4044-A413-E244F9DE7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09" y="1175771"/>
            <a:ext cx="3067050" cy="2200275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8F4C1B36-83F2-4DE5-A7EA-41E6AC0BFD46}"/>
              </a:ext>
            </a:extLst>
          </p:cNvPr>
          <p:cNvCxnSpPr/>
          <p:nvPr/>
        </p:nvCxnSpPr>
        <p:spPr>
          <a:xfrm flipH="1">
            <a:off x="3362178" y="1842231"/>
            <a:ext cx="1885071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63CB39AC-3C71-4809-A253-692D3903A5D4}"/>
              </a:ext>
            </a:extLst>
          </p:cNvPr>
          <p:cNvCxnSpPr>
            <a:cxnSpLocks/>
          </p:cNvCxnSpPr>
          <p:nvPr/>
        </p:nvCxnSpPr>
        <p:spPr>
          <a:xfrm flipH="1">
            <a:off x="3028951" y="3134596"/>
            <a:ext cx="2225474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85C6C8C-1C48-4BFA-9857-D5ECE9DBFDBC}"/>
              </a:ext>
            </a:extLst>
          </p:cNvPr>
          <p:cNvSpPr txBox="1"/>
          <p:nvPr/>
        </p:nvSpPr>
        <p:spPr>
          <a:xfrm>
            <a:off x="5500468" y="929781"/>
            <a:ext cx="2662312" cy="175432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ArrayList</a:t>
            </a:r>
            <a:r>
              <a:rPr lang="it-IT" dirty="0"/>
              <a:t> di stringhe con numero totale di partite realizzate nelle singole modalità.</a:t>
            </a:r>
            <a:br>
              <a:rPr lang="it-IT" dirty="0"/>
            </a:br>
            <a:r>
              <a:rPr lang="it-IT" dirty="0"/>
              <a:t>Valori mostrati sull’asse delle x del grafico. 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03353FC-5E9E-4A87-9ACD-48A9FB9BDB54}"/>
              </a:ext>
            </a:extLst>
          </p:cNvPr>
          <p:cNvSpPr txBox="1"/>
          <p:nvPr/>
        </p:nvSpPr>
        <p:spPr>
          <a:xfrm>
            <a:off x="5500468" y="2775882"/>
            <a:ext cx="2922995" cy="1200329"/>
          </a:xfrm>
          <a:prstGeom prst="rect">
            <a:avLst/>
          </a:prstGeom>
          <a:noFill/>
          <a:ln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ArrayList</a:t>
            </a:r>
            <a:r>
              <a:rPr lang="it-IT" dirty="0"/>
              <a:t> di interi realizzato per poter assegnare un colore diverso a ogni colonna del grafico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61934777-F2D9-4E11-84FD-F77CCD77BE4E}"/>
              </a:ext>
            </a:extLst>
          </p:cNvPr>
          <p:cNvCxnSpPr/>
          <p:nvPr/>
        </p:nvCxnSpPr>
        <p:spPr>
          <a:xfrm flipH="1">
            <a:off x="2384616" y="3291833"/>
            <a:ext cx="2869809" cy="1798604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18BCE588-5847-49A5-BCB7-44CDE31F78BD}"/>
              </a:ext>
            </a:extLst>
          </p:cNvPr>
          <p:cNvCxnSpPr>
            <a:cxnSpLocks/>
          </p:cNvCxnSpPr>
          <p:nvPr/>
        </p:nvCxnSpPr>
        <p:spPr>
          <a:xfrm flipH="1">
            <a:off x="4127480" y="5148553"/>
            <a:ext cx="2465432" cy="1996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4B38460E-396E-4651-B395-23E84885D5F8}"/>
              </a:ext>
            </a:extLst>
          </p:cNvPr>
          <p:cNvSpPr txBox="1"/>
          <p:nvPr/>
        </p:nvSpPr>
        <p:spPr>
          <a:xfrm>
            <a:off x="6676512" y="4351773"/>
            <a:ext cx="2208188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Si passa come valore di colonna la media tra il punteggio e le partite giocate complessivamente</a:t>
            </a:r>
          </a:p>
        </p:txBody>
      </p:sp>
      <p:sp>
        <p:nvSpPr>
          <p:cNvPr id="33" name="Titolo 1">
            <a:extLst>
              <a:ext uri="{FF2B5EF4-FFF2-40B4-BE49-F238E27FC236}">
                <a16:creationId xmlns:a16="http://schemas.microsoft.com/office/drawing/2014/main" id="{D5232613-1E17-4720-8FFF-D526629B3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00" y="360000"/>
            <a:ext cx="9000000" cy="540000"/>
          </a:xfrm>
        </p:spPr>
        <p:txBody>
          <a:bodyPr>
            <a:normAutofit fontScale="90000"/>
          </a:bodyPr>
          <a:lstStyle/>
          <a:p>
            <a:r>
              <a:rPr lang="it-IT" dirty="0">
                <a:solidFill>
                  <a:srgbClr val="009900"/>
                </a:solidFill>
              </a:rPr>
              <a:t>Grafico</a:t>
            </a:r>
          </a:p>
        </p:txBody>
      </p:sp>
    </p:spTree>
    <p:extLst>
      <p:ext uri="{BB962C8B-B14F-4D97-AF65-F5344CB8AC3E}">
        <p14:creationId xmlns:p14="http://schemas.microsoft.com/office/powerpoint/2010/main" val="39658784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92456B19-A5FD-497C-B64E-FFC2567B1F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8" b="7498"/>
          <a:stretch/>
        </p:blipFill>
        <p:spPr>
          <a:xfrm>
            <a:off x="3028950" y="239151"/>
            <a:ext cx="3086100" cy="6104643"/>
          </a:xfrm>
          <a:prstGeom prst="rect">
            <a:avLst/>
          </a:prstGeo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69F029A-9D9E-492F-BBAA-DC8440A21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Mobile Programming 2021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C404E72-2C8B-4F6E-8E6D-2681175D5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37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AA864A2-E2A1-499A-9740-2B8E4B1B8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08/07/2021</a:t>
            </a:fld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B5CE300D-11EE-4C14-BDCA-E1EAB10CF5C8}"/>
              </a:ext>
            </a:extLst>
          </p:cNvPr>
          <p:cNvCxnSpPr>
            <a:cxnSpLocks/>
          </p:cNvCxnSpPr>
          <p:nvPr/>
        </p:nvCxnSpPr>
        <p:spPr>
          <a:xfrm>
            <a:off x="2168402" y="1029480"/>
            <a:ext cx="860548" cy="0"/>
          </a:xfrm>
          <a:prstGeom prst="line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F5EAB9C-6D82-4338-AB08-6765BB84C07F}"/>
              </a:ext>
            </a:extLst>
          </p:cNvPr>
          <p:cNvSpPr txBox="1"/>
          <p:nvPr/>
        </p:nvSpPr>
        <p:spPr>
          <a:xfrm>
            <a:off x="321577" y="844814"/>
            <a:ext cx="1730326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Card </a:t>
            </a:r>
            <a:r>
              <a:rPr lang="it-IT" dirty="0" err="1">
                <a:solidFill>
                  <a:schemeClr val="tx1"/>
                </a:solidFill>
              </a:rPr>
              <a:t>View</a:t>
            </a:r>
            <a:endParaRPr lang="it-IT" dirty="0">
              <a:solidFill>
                <a:schemeClr val="tx1"/>
              </a:solidFill>
            </a:endParaRP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0A4B33B4-1377-4CE6-88F8-49B480C7CF03}"/>
              </a:ext>
            </a:extLst>
          </p:cNvPr>
          <p:cNvCxnSpPr>
            <a:cxnSpLocks/>
          </p:cNvCxnSpPr>
          <p:nvPr/>
        </p:nvCxnSpPr>
        <p:spPr>
          <a:xfrm>
            <a:off x="2226542" y="1937192"/>
            <a:ext cx="91901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43F26EF-640F-4CB2-BBBD-895AE34093CF}"/>
              </a:ext>
            </a:extLst>
          </p:cNvPr>
          <p:cNvSpPr txBox="1"/>
          <p:nvPr/>
        </p:nvSpPr>
        <p:spPr>
          <a:xfrm>
            <a:off x="260690" y="1548820"/>
            <a:ext cx="1852100" cy="92332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/>
              <a:t>Icona per distinguere le modalità di gioco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60BE370A-EC3F-4595-8B71-7FE687BB45C7}"/>
              </a:ext>
            </a:extLst>
          </p:cNvPr>
          <p:cNvCxnSpPr>
            <a:cxnSpLocks/>
          </p:cNvCxnSpPr>
          <p:nvPr/>
        </p:nvCxnSpPr>
        <p:spPr>
          <a:xfrm flipH="1">
            <a:off x="5997233" y="2461453"/>
            <a:ext cx="738113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A20D52B-6B26-434E-8F9A-AF4F68B9FC30}"/>
              </a:ext>
            </a:extLst>
          </p:cNvPr>
          <p:cNvSpPr txBox="1"/>
          <p:nvPr/>
        </p:nvSpPr>
        <p:spPr>
          <a:xfrm>
            <a:off x="6820743" y="3608167"/>
            <a:ext cx="2151478" cy="923330"/>
          </a:xfrm>
          <a:prstGeom prst="rect">
            <a:avLst/>
          </a:prstGeom>
          <a:ln>
            <a:solidFill>
              <a:srgbClr val="FF66F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/>
              <a:t>Per poter eliminare al suo click il set di dati presenti</a:t>
            </a:r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A1D3BC19-A57B-42FB-AEF0-ED50FF7FA18C}"/>
              </a:ext>
            </a:extLst>
          </p:cNvPr>
          <p:cNvCxnSpPr>
            <a:cxnSpLocks/>
          </p:cNvCxnSpPr>
          <p:nvPr/>
        </p:nvCxnSpPr>
        <p:spPr>
          <a:xfrm flipH="1">
            <a:off x="5993275" y="4055493"/>
            <a:ext cx="742071" cy="0"/>
          </a:xfrm>
          <a:prstGeom prst="straightConnector1">
            <a:avLst/>
          </a:prstGeom>
          <a:ln w="38100">
            <a:solidFill>
              <a:srgbClr val="F670E6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32B8600-B0A7-4602-BA72-31DECD815F1C}"/>
              </a:ext>
            </a:extLst>
          </p:cNvPr>
          <p:cNvSpPr txBox="1"/>
          <p:nvPr/>
        </p:nvSpPr>
        <p:spPr>
          <a:xfrm>
            <a:off x="6820742" y="2148982"/>
            <a:ext cx="2151477" cy="64633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/>
              <a:t>Data e ora di fine partita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B5F7066D-67B4-4079-B15F-56E7084F646F}"/>
              </a:ext>
            </a:extLst>
          </p:cNvPr>
          <p:cNvSpPr txBox="1"/>
          <p:nvPr/>
        </p:nvSpPr>
        <p:spPr>
          <a:xfrm>
            <a:off x="6820743" y="5012196"/>
            <a:ext cx="2151478" cy="1200329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/>
              <a:t>Nome del giocatore </a:t>
            </a:r>
            <a:br>
              <a:rPr lang="it-IT" dirty="0"/>
            </a:br>
            <a:r>
              <a:rPr lang="it-IT" dirty="0"/>
              <a:t>(di default se non  viene settato nelle impostazioni)</a:t>
            </a:r>
          </a:p>
        </p:txBody>
      </p: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4CF301A8-4FBC-49FF-8F4F-F76474438AB1}"/>
              </a:ext>
            </a:extLst>
          </p:cNvPr>
          <p:cNvCxnSpPr>
            <a:cxnSpLocks/>
          </p:cNvCxnSpPr>
          <p:nvPr/>
        </p:nvCxnSpPr>
        <p:spPr>
          <a:xfrm>
            <a:off x="2226542" y="5614764"/>
            <a:ext cx="919016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C6F14039-F89E-46B1-9D13-FE4DB00FF075}"/>
              </a:ext>
            </a:extLst>
          </p:cNvPr>
          <p:cNvCxnSpPr>
            <a:cxnSpLocks/>
          </p:cNvCxnSpPr>
          <p:nvPr/>
        </p:nvCxnSpPr>
        <p:spPr>
          <a:xfrm flipH="1" flipV="1">
            <a:off x="3564075" y="4396547"/>
            <a:ext cx="3171271" cy="107221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07F5904E-7D57-4F76-BD3C-19CD8D51DBBB}"/>
              </a:ext>
            </a:extLst>
          </p:cNvPr>
          <p:cNvSpPr txBox="1"/>
          <p:nvPr/>
        </p:nvSpPr>
        <p:spPr>
          <a:xfrm>
            <a:off x="260691" y="5374297"/>
            <a:ext cx="1852099" cy="369332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/>
              <a:t>Modalità di gioco</a:t>
            </a:r>
          </a:p>
        </p:txBody>
      </p: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0C3DCCE8-2EB3-4777-9FAB-2D330F00E22D}"/>
              </a:ext>
            </a:extLst>
          </p:cNvPr>
          <p:cNvCxnSpPr>
            <a:cxnSpLocks/>
          </p:cNvCxnSpPr>
          <p:nvPr/>
        </p:nvCxnSpPr>
        <p:spPr>
          <a:xfrm flipV="1">
            <a:off x="2168402" y="3068718"/>
            <a:ext cx="1352369" cy="595680"/>
          </a:xfrm>
          <a:prstGeom prst="line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2 73">
            <a:extLst>
              <a:ext uri="{FF2B5EF4-FFF2-40B4-BE49-F238E27FC236}">
                <a16:creationId xmlns:a16="http://schemas.microsoft.com/office/drawing/2014/main" id="{6B7ED312-FA18-4B6F-B7BA-EAC1E5A764F0}"/>
              </a:ext>
            </a:extLst>
          </p:cNvPr>
          <p:cNvCxnSpPr>
            <a:cxnSpLocks/>
          </p:cNvCxnSpPr>
          <p:nvPr/>
        </p:nvCxnSpPr>
        <p:spPr>
          <a:xfrm>
            <a:off x="2168402" y="4258166"/>
            <a:ext cx="1352369" cy="620534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7D41903F-5045-4C7A-93D3-DD6BBD23B0FC}"/>
              </a:ext>
            </a:extLst>
          </p:cNvPr>
          <p:cNvSpPr txBox="1"/>
          <p:nvPr/>
        </p:nvSpPr>
        <p:spPr>
          <a:xfrm>
            <a:off x="260690" y="3178330"/>
            <a:ext cx="1852100" cy="17543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/>
              <a:t>A seconda della modalità di gioco si avrà in risalto o il punteggio realizzato o il vincitore</a:t>
            </a: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15DEFA9F-7682-430D-89E5-1917440E1648}"/>
              </a:ext>
            </a:extLst>
          </p:cNvPr>
          <p:cNvCxnSpPr>
            <a:cxnSpLocks/>
          </p:cNvCxnSpPr>
          <p:nvPr/>
        </p:nvCxnSpPr>
        <p:spPr>
          <a:xfrm flipH="1" flipV="1">
            <a:off x="5997234" y="380425"/>
            <a:ext cx="738112" cy="83372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30730B9A-ECEE-44C1-8BC9-BE51B331C45A}"/>
              </a:ext>
            </a:extLst>
          </p:cNvPr>
          <p:cNvSpPr txBox="1"/>
          <p:nvPr/>
        </p:nvSpPr>
        <p:spPr>
          <a:xfrm>
            <a:off x="6820742" y="904318"/>
            <a:ext cx="2150597" cy="923330"/>
          </a:xfrm>
          <a:prstGeom prst="rect">
            <a:avLst/>
          </a:prstGeom>
          <a:noFill/>
          <a:ln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Si accede ad un grafico relativo alla media punti </a:t>
            </a:r>
          </a:p>
        </p:txBody>
      </p: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6076AAD5-88BE-49D2-ABAE-958A4D698FB5}"/>
              </a:ext>
            </a:extLst>
          </p:cNvPr>
          <p:cNvCxnSpPr/>
          <p:nvPr/>
        </p:nvCxnSpPr>
        <p:spPr>
          <a:xfrm>
            <a:off x="2168402" y="380425"/>
            <a:ext cx="97715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BBCE0D7C-6EF1-4AB1-B8FC-7D3208B4AE91}"/>
              </a:ext>
            </a:extLst>
          </p:cNvPr>
          <p:cNvSpPr txBox="1"/>
          <p:nvPr/>
        </p:nvSpPr>
        <p:spPr>
          <a:xfrm>
            <a:off x="321577" y="239152"/>
            <a:ext cx="1730326" cy="36933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Barra di ricerca</a:t>
            </a:r>
          </a:p>
        </p:txBody>
      </p:sp>
    </p:spTree>
    <p:extLst>
      <p:ext uri="{BB962C8B-B14F-4D97-AF65-F5344CB8AC3E}">
        <p14:creationId xmlns:p14="http://schemas.microsoft.com/office/powerpoint/2010/main" val="4610224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743B23-3138-4A9B-A426-4D04ACE12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rgbClr val="009900"/>
                </a:solidFill>
              </a:rPr>
              <a:t>User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8A34A2B-EE84-41AD-AEFF-8B9153451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Mobile Programming 2021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980999-92B9-4EDA-BFA0-81F9EE3DA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38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1EBCA19-7683-4DC4-9337-3011AAA2B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08/07/2021</a:t>
            </a:fld>
            <a:endParaRPr lang="it-IT"/>
          </a:p>
        </p:txBody>
      </p:sp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9E032B40-6826-4D8D-BC21-4893483F8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41" y="2744868"/>
            <a:ext cx="7698917" cy="2031325"/>
          </a:xfrm>
          <a:prstGeom prst="rect">
            <a:avLst/>
          </a:prstGeo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D627E802-0C5F-4711-8C60-73BA57D66123}"/>
              </a:ext>
            </a:extLst>
          </p:cNvPr>
          <p:cNvCxnSpPr>
            <a:cxnSpLocks/>
          </p:cNvCxnSpPr>
          <p:nvPr/>
        </p:nvCxnSpPr>
        <p:spPr>
          <a:xfrm>
            <a:off x="1153550" y="2196698"/>
            <a:ext cx="1" cy="514199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BB668F8-4327-4064-B39A-A8610DC14323}"/>
              </a:ext>
            </a:extLst>
          </p:cNvPr>
          <p:cNvSpPr txBox="1"/>
          <p:nvPr/>
        </p:nvSpPr>
        <p:spPr>
          <a:xfrm>
            <a:off x="628650" y="1204003"/>
            <a:ext cx="3123028" cy="923330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000000"/>
                </a:solidFill>
                <a:latin typeface="Roboto" panose="02000000000000000000" pitchFamily="2" charset="0"/>
              </a:rPr>
              <a:t>Entity</a:t>
            </a:r>
            <a:r>
              <a:rPr lang="it-IT" dirty="0">
                <a:solidFill>
                  <a:srgbClr val="000000"/>
                </a:solidFill>
                <a:latin typeface="Roboto" panose="02000000000000000000" pitchFamily="2" charset="0"/>
              </a:rPr>
              <a:t>  rende la </a:t>
            </a:r>
            <a:r>
              <a:rPr lang="it-IT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classe ‘User’ come una classe di entità room</a:t>
            </a:r>
            <a:endParaRPr lang="it-IT" dirty="0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F5AF899C-6455-48EC-BA52-FAA6CE48286B}"/>
              </a:ext>
            </a:extLst>
          </p:cNvPr>
          <p:cNvCxnSpPr>
            <a:cxnSpLocks/>
          </p:cNvCxnSpPr>
          <p:nvPr/>
        </p:nvCxnSpPr>
        <p:spPr>
          <a:xfrm flipV="1">
            <a:off x="2074290" y="4223708"/>
            <a:ext cx="1" cy="78453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D5BE258-387C-4601-965A-1951E909F051}"/>
              </a:ext>
            </a:extLst>
          </p:cNvPr>
          <p:cNvSpPr txBox="1"/>
          <p:nvPr/>
        </p:nvSpPr>
        <p:spPr>
          <a:xfrm>
            <a:off x="829995" y="5108782"/>
            <a:ext cx="3291840" cy="92333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0000"/>
                </a:solidFill>
                <a:latin typeface="Roboto" panose="02000000000000000000" pitchFamily="2" charset="0"/>
              </a:rPr>
              <a:t>Consente di specificare informazioni personalizzate sulla colonna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3501B413-7ACD-4B45-9582-5D035F6D545A}"/>
              </a:ext>
            </a:extLst>
          </p:cNvPr>
          <p:cNvCxnSpPr>
            <a:cxnSpLocks/>
          </p:cNvCxnSpPr>
          <p:nvPr/>
        </p:nvCxnSpPr>
        <p:spPr>
          <a:xfrm flipH="1">
            <a:off x="2340073" y="2238923"/>
            <a:ext cx="2630658" cy="101188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F21BD2B-3FEE-4713-B4B8-0B76F7071CD9}"/>
              </a:ext>
            </a:extLst>
          </p:cNvPr>
          <p:cNvSpPr txBox="1"/>
          <p:nvPr/>
        </p:nvSpPr>
        <p:spPr>
          <a:xfrm>
            <a:off x="5204539" y="1275432"/>
            <a:ext cx="2996926" cy="9233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0000"/>
                </a:solidFill>
                <a:latin typeface="Roboto" panose="02000000000000000000" pitchFamily="2" charset="0"/>
              </a:rPr>
              <a:t>C</a:t>
            </a:r>
            <a:r>
              <a:rPr lang="it-IT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rea la chiave primaria che si autogenera e </a:t>
            </a:r>
            <a:r>
              <a:rPr lang="it-IT" b="0" i="0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autoincrementa</a:t>
            </a:r>
            <a:endParaRPr lang="it-IT" dirty="0"/>
          </a:p>
        </p:txBody>
      </p:sp>
      <p:sp>
        <p:nvSpPr>
          <p:cNvPr id="22" name="Parentesi quadra chiusa 21">
            <a:extLst>
              <a:ext uri="{FF2B5EF4-FFF2-40B4-BE49-F238E27FC236}">
                <a16:creationId xmlns:a16="http://schemas.microsoft.com/office/drawing/2014/main" id="{2EA4401D-BD16-47AC-944E-3637E76ABBC7}"/>
              </a:ext>
            </a:extLst>
          </p:cNvPr>
          <p:cNvSpPr/>
          <p:nvPr/>
        </p:nvSpPr>
        <p:spPr>
          <a:xfrm>
            <a:off x="7807581" y="3077456"/>
            <a:ext cx="393884" cy="2031325"/>
          </a:xfrm>
          <a:prstGeom prst="rightBracket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25EEEDF-0DC7-4A3B-8EAD-86E64F70B2FD}"/>
              </a:ext>
            </a:extLst>
          </p:cNvPr>
          <p:cNvSpPr txBox="1"/>
          <p:nvPr/>
        </p:nvSpPr>
        <p:spPr>
          <a:xfrm>
            <a:off x="5412917" y="4912806"/>
            <a:ext cx="2307101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Tabella con 5 colonne</a:t>
            </a:r>
          </a:p>
        </p:txBody>
      </p:sp>
    </p:spTree>
    <p:extLst>
      <p:ext uri="{BB962C8B-B14F-4D97-AF65-F5344CB8AC3E}">
        <p14:creationId xmlns:p14="http://schemas.microsoft.com/office/powerpoint/2010/main" val="20517641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>
            <a:extLst>
              <a:ext uri="{FF2B5EF4-FFF2-40B4-BE49-F238E27FC236}">
                <a16:creationId xmlns:a16="http://schemas.microsoft.com/office/drawing/2014/main" id="{E441CB58-D9D1-4246-9E70-5EDC3C0B9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00" y="360000"/>
            <a:ext cx="9000000" cy="540000"/>
          </a:xfrm>
        </p:spPr>
        <p:txBody>
          <a:bodyPr>
            <a:normAutofit fontScale="90000"/>
          </a:bodyPr>
          <a:lstStyle/>
          <a:p>
            <a:r>
              <a:rPr lang="it-IT" dirty="0" err="1">
                <a:solidFill>
                  <a:srgbClr val="009900"/>
                </a:solidFill>
              </a:rPr>
              <a:t>UserDao</a:t>
            </a:r>
            <a:endParaRPr lang="it-IT" dirty="0">
              <a:solidFill>
                <a:srgbClr val="009900"/>
              </a:solidFill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1A3F384-333F-472E-A328-8D7AEE34E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3CCEF6B-E601-47E3-8838-E3BCFDF50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39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2BDF587-5E02-4F3B-823F-32D4AC049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08/07/2021</a:t>
            </a:fld>
            <a:endParaRPr lang="it-IT"/>
          </a:p>
        </p:txBody>
      </p:sp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EEBAF2-6905-4689-99A4-67AE2BD5D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00" y="2523841"/>
            <a:ext cx="7110600" cy="2603833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4EF4AD17-D2C4-4E5E-8172-B9D0E52AC9AF}"/>
              </a:ext>
            </a:extLst>
          </p:cNvPr>
          <p:cNvCxnSpPr>
            <a:cxnSpLocks/>
          </p:cNvCxnSpPr>
          <p:nvPr/>
        </p:nvCxnSpPr>
        <p:spPr>
          <a:xfrm>
            <a:off x="1263455" y="2024136"/>
            <a:ext cx="0" cy="54641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2FC8214-0555-439B-AF27-4BA482B4D1BF}"/>
              </a:ext>
            </a:extLst>
          </p:cNvPr>
          <p:cNvSpPr txBox="1"/>
          <p:nvPr/>
        </p:nvSpPr>
        <p:spPr>
          <a:xfrm>
            <a:off x="643597" y="1088965"/>
            <a:ext cx="3026006" cy="120032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it-IT" b="0" i="0" dirty="0">
                <a:effectLst/>
                <a:latin typeface="+mj-lt"/>
              </a:rPr>
              <a:t>Contrassegna l’interfaccia come oggetto di accesso ai dati (Data Access Object). </a:t>
            </a:r>
          </a:p>
          <a:p>
            <a:endParaRPr lang="it-IT" dirty="0"/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5E34828-4658-4B27-9860-9A50DA49E325}"/>
              </a:ext>
            </a:extLst>
          </p:cNvPr>
          <p:cNvCxnSpPr>
            <a:cxnSpLocks/>
          </p:cNvCxnSpPr>
          <p:nvPr/>
        </p:nvCxnSpPr>
        <p:spPr>
          <a:xfrm flipH="1">
            <a:off x="3235569" y="1707316"/>
            <a:ext cx="2110154" cy="126831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D03EAA9-C024-482E-9396-D10DCD11AABB}"/>
              </a:ext>
            </a:extLst>
          </p:cNvPr>
          <p:cNvSpPr txBox="1"/>
          <p:nvPr/>
        </p:nvSpPr>
        <p:spPr>
          <a:xfrm>
            <a:off x="3819378" y="708045"/>
            <a:ext cx="3840478" cy="92333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Query per recuperare i set dei dati di ogni utente aggiunto nel database ordinati secondo un id decrescente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712FEC5B-2BB7-4059-85C1-F5375AD2EEC4}"/>
              </a:ext>
            </a:extLst>
          </p:cNvPr>
          <p:cNvCxnSpPr>
            <a:cxnSpLocks/>
          </p:cNvCxnSpPr>
          <p:nvPr/>
        </p:nvCxnSpPr>
        <p:spPr>
          <a:xfrm flipH="1" flipV="1">
            <a:off x="2128464" y="4935839"/>
            <a:ext cx="539562" cy="4220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BF2124F-D877-4732-981A-F54273B4383E}"/>
              </a:ext>
            </a:extLst>
          </p:cNvPr>
          <p:cNvSpPr txBox="1"/>
          <p:nvPr/>
        </p:nvSpPr>
        <p:spPr>
          <a:xfrm>
            <a:off x="875520" y="5407331"/>
            <a:ext cx="3840480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Query per filtrare in base alla modalità di gioco e riordinare i set di dati secondo un id decrescente</a:t>
            </a:r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D397C73A-EA13-47C6-8212-4B2593AA5A41}"/>
              </a:ext>
            </a:extLst>
          </p:cNvPr>
          <p:cNvCxnSpPr>
            <a:cxnSpLocks/>
          </p:cNvCxnSpPr>
          <p:nvPr/>
        </p:nvCxnSpPr>
        <p:spPr>
          <a:xfrm flipH="1" flipV="1">
            <a:off x="2440446" y="4431323"/>
            <a:ext cx="3017818" cy="1117713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A2EC0031-B323-4401-9B78-E2B431844823}"/>
              </a:ext>
            </a:extLst>
          </p:cNvPr>
          <p:cNvSpPr txBox="1"/>
          <p:nvPr/>
        </p:nvSpPr>
        <p:spPr>
          <a:xfrm>
            <a:off x="5581049" y="5288659"/>
            <a:ext cx="2644721" cy="646331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Per poter cancellare un set di dati dal database</a:t>
            </a:r>
          </a:p>
        </p:txBody>
      </p: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EDF319A4-D5F1-411A-85A7-C151F2388FB7}"/>
              </a:ext>
            </a:extLst>
          </p:cNvPr>
          <p:cNvCxnSpPr>
            <a:cxnSpLocks/>
          </p:cNvCxnSpPr>
          <p:nvPr/>
        </p:nvCxnSpPr>
        <p:spPr>
          <a:xfrm flipH="1">
            <a:off x="2440446" y="2190983"/>
            <a:ext cx="3299171" cy="1458715"/>
          </a:xfrm>
          <a:prstGeom prst="straightConnector1">
            <a:avLst/>
          </a:prstGeom>
          <a:ln w="38100">
            <a:solidFill>
              <a:srgbClr val="FF66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74A9CE07-82AD-4782-A2FD-7EAC6C57297B}"/>
              </a:ext>
            </a:extLst>
          </p:cNvPr>
          <p:cNvSpPr txBox="1"/>
          <p:nvPr/>
        </p:nvSpPr>
        <p:spPr>
          <a:xfrm>
            <a:off x="5824903" y="1797017"/>
            <a:ext cx="2985866" cy="646331"/>
          </a:xfrm>
          <a:prstGeom prst="rect">
            <a:avLst/>
          </a:prstGeom>
          <a:noFill/>
          <a:ln>
            <a:solidFill>
              <a:srgbClr val="FF66FF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Per poter inserire un nuovo set di dati nel database</a:t>
            </a:r>
          </a:p>
        </p:txBody>
      </p:sp>
    </p:spTree>
    <p:extLst>
      <p:ext uri="{BB962C8B-B14F-4D97-AF65-F5344CB8AC3E}">
        <p14:creationId xmlns:p14="http://schemas.microsoft.com/office/powerpoint/2010/main" val="4073282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elettronico, calcolatrice&#10;&#10;Descrizione generata automaticamente">
            <a:extLst>
              <a:ext uri="{FF2B5EF4-FFF2-40B4-BE49-F238E27FC236}">
                <a16:creationId xmlns:a16="http://schemas.microsoft.com/office/drawing/2014/main" id="{8B317C0C-8FDF-4B2D-ABEA-250F5AA5C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7"/>
          <a:stretch/>
        </p:blipFill>
        <p:spPr>
          <a:xfrm>
            <a:off x="452583" y="1429261"/>
            <a:ext cx="2145312" cy="4268677"/>
          </a:xfr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4D778183-41F5-4098-9ED7-C7850C537744}"/>
              </a:ext>
            </a:extLst>
          </p:cNvPr>
          <p:cNvCxnSpPr/>
          <p:nvPr/>
        </p:nvCxnSpPr>
        <p:spPr>
          <a:xfrm>
            <a:off x="2295148" y="2415620"/>
            <a:ext cx="106337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08B9096-DDB3-402C-9B68-9AD7841A54FC}"/>
              </a:ext>
            </a:extLst>
          </p:cNvPr>
          <p:cNvSpPr txBox="1"/>
          <p:nvPr/>
        </p:nvSpPr>
        <p:spPr>
          <a:xfrm>
            <a:off x="3415339" y="2277120"/>
            <a:ext cx="2176321" cy="30008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it-IT" sz="1350" dirty="0">
                <a:latin typeface="Seaford" panose="020B0502030303020204" pitchFamily="34" charset="0"/>
              </a:rPr>
              <a:t>Casella non ancora giocata</a:t>
            </a: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91655940-C7DD-4163-9E94-11348CF07382}"/>
              </a:ext>
            </a:extLst>
          </p:cNvPr>
          <p:cNvCxnSpPr/>
          <p:nvPr/>
        </p:nvCxnSpPr>
        <p:spPr>
          <a:xfrm>
            <a:off x="1331946" y="3234356"/>
            <a:ext cx="149489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87D79EE-77E1-4590-B3BE-0C613C385C97}"/>
              </a:ext>
            </a:extLst>
          </p:cNvPr>
          <p:cNvSpPr txBox="1"/>
          <p:nvPr/>
        </p:nvSpPr>
        <p:spPr>
          <a:xfrm>
            <a:off x="2903823" y="3095861"/>
            <a:ext cx="1317661" cy="30008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it-IT" sz="1350" dirty="0">
                <a:latin typeface="Seaford" panose="020B0502030303020204" pitchFamily="34" charset="0"/>
              </a:rPr>
              <a:t>Casella giocata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898BA781-3B5F-4208-A507-86F955ABCAC0}"/>
              </a:ext>
            </a:extLst>
          </p:cNvPr>
          <p:cNvCxnSpPr/>
          <p:nvPr/>
        </p:nvCxnSpPr>
        <p:spPr>
          <a:xfrm>
            <a:off x="1588985" y="1589906"/>
            <a:ext cx="1451344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9B9AA7E-DDC2-485A-92D9-C120F6D7BBFC}"/>
              </a:ext>
            </a:extLst>
          </p:cNvPr>
          <p:cNvSpPr txBox="1"/>
          <p:nvPr/>
        </p:nvSpPr>
        <p:spPr>
          <a:xfrm>
            <a:off x="3104123" y="1451410"/>
            <a:ext cx="970376" cy="3000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1350" dirty="0">
                <a:latin typeface="Seaford" panose="020B0502030303020204" pitchFamily="34" charset="0"/>
              </a:rPr>
              <a:t>Punteggio</a:t>
            </a:r>
            <a:r>
              <a:rPr lang="it-IT" sz="1350" dirty="0"/>
              <a:t> 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40617F92-ED88-479C-92AF-EB7739611771}"/>
              </a:ext>
            </a:extLst>
          </p:cNvPr>
          <p:cNvCxnSpPr>
            <a:cxnSpLocks/>
          </p:cNvCxnSpPr>
          <p:nvPr/>
        </p:nvCxnSpPr>
        <p:spPr>
          <a:xfrm>
            <a:off x="2410348" y="4537354"/>
            <a:ext cx="566184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6CF857B-6379-4F8F-9D8F-B8BDFCE34B35}"/>
              </a:ext>
            </a:extLst>
          </p:cNvPr>
          <p:cNvSpPr txBox="1"/>
          <p:nvPr/>
        </p:nvSpPr>
        <p:spPr>
          <a:xfrm>
            <a:off x="3040327" y="4294981"/>
            <a:ext cx="2799021" cy="507831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1350" dirty="0">
                <a:latin typeface="Seaford" panose="020B0502030303020204" pitchFamily="34" charset="0"/>
              </a:rPr>
              <a:t>Consiglio sul punteggio che si farebbe giocando in quella casella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C5BA792E-7E77-4B7A-951E-1D61E266D78F}"/>
              </a:ext>
            </a:extLst>
          </p:cNvPr>
          <p:cNvSpPr txBox="1"/>
          <p:nvPr/>
        </p:nvSpPr>
        <p:spPr>
          <a:xfrm>
            <a:off x="1399985" y="5397856"/>
            <a:ext cx="189000" cy="3000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it-IT" sz="1350" dirty="0"/>
          </a:p>
        </p:txBody>
      </p:sp>
      <p:cxnSp>
        <p:nvCxnSpPr>
          <p:cNvPr id="24" name="Connettore a gomito 23">
            <a:extLst>
              <a:ext uri="{FF2B5EF4-FFF2-40B4-BE49-F238E27FC236}">
                <a16:creationId xmlns:a16="http://schemas.microsoft.com/office/drawing/2014/main" id="{B533C5B7-AD65-4CE6-BC6B-430BE54673B4}"/>
              </a:ext>
            </a:extLst>
          </p:cNvPr>
          <p:cNvCxnSpPr>
            <a:cxnSpLocks/>
            <a:stCxn id="20" idx="0"/>
          </p:cNvCxnSpPr>
          <p:nvPr/>
        </p:nvCxnSpPr>
        <p:spPr>
          <a:xfrm rot="5400000" flipH="1" flipV="1">
            <a:off x="2203006" y="4560533"/>
            <a:ext cx="128802" cy="1545845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F147753B-A987-4573-8761-9C287DAC15A9}"/>
              </a:ext>
            </a:extLst>
          </p:cNvPr>
          <p:cNvSpPr txBox="1"/>
          <p:nvPr/>
        </p:nvSpPr>
        <p:spPr>
          <a:xfrm>
            <a:off x="3104125" y="5163181"/>
            <a:ext cx="1545844" cy="3000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1350" dirty="0">
                <a:latin typeface="Seaford" panose="020B0502030303020204" pitchFamily="34" charset="0"/>
              </a:rPr>
              <a:t>Lanci Rimanenti</a:t>
            </a:r>
          </a:p>
        </p:txBody>
      </p:sp>
      <p:pic>
        <p:nvPicPr>
          <p:cNvPr id="28" name="Immagine 27" descr="Immagine che contiene testo, elettronico, calcolatrice&#10;&#10;Descrizione generata automaticamente">
            <a:extLst>
              <a:ext uri="{FF2B5EF4-FFF2-40B4-BE49-F238E27FC236}">
                <a16:creationId xmlns:a16="http://schemas.microsoft.com/office/drawing/2014/main" id="{D8C91D8B-70D0-4ED8-91E5-B771CF450E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5"/>
          <a:stretch/>
        </p:blipFill>
        <p:spPr>
          <a:xfrm>
            <a:off x="6546107" y="2415620"/>
            <a:ext cx="1870409" cy="3724858"/>
          </a:xfrm>
          <a:prstGeom prst="rect">
            <a:avLst/>
          </a:prstGeom>
        </p:spPr>
      </p:pic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82F22BEE-B4F2-457A-BC3E-7A61B86C6DD5}"/>
              </a:ext>
            </a:extLst>
          </p:cNvPr>
          <p:cNvCxnSpPr>
            <a:cxnSpLocks/>
          </p:cNvCxnSpPr>
          <p:nvPr/>
        </p:nvCxnSpPr>
        <p:spPr>
          <a:xfrm flipV="1">
            <a:off x="7077457" y="2219998"/>
            <a:ext cx="0" cy="205805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0EAA3C47-58EA-4D5B-A84C-CABAD437F752}"/>
              </a:ext>
            </a:extLst>
          </p:cNvPr>
          <p:cNvSpPr txBox="1"/>
          <p:nvPr/>
        </p:nvSpPr>
        <p:spPr>
          <a:xfrm>
            <a:off x="6445755" y="1312931"/>
            <a:ext cx="2071115" cy="92333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350" dirty="0">
                <a:latin typeface="Seaford" panose="020B0502030303020204" pitchFamily="34" charset="0"/>
              </a:rPr>
              <a:t>Pop-Up finale con punteggio, possibilità di rigiocare o tornare al menu</a:t>
            </a:r>
          </a:p>
        </p:txBody>
      </p:sp>
      <p:sp>
        <p:nvSpPr>
          <p:cNvPr id="18" name="Titolo 1">
            <a:extLst>
              <a:ext uri="{FF2B5EF4-FFF2-40B4-BE49-F238E27FC236}">
                <a16:creationId xmlns:a16="http://schemas.microsoft.com/office/drawing/2014/main" id="{6182DFCD-BD54-4B2C-9316-E81CB2A3EF04}"/>
              </a:ext>
            </a:extLst>
          </p:cNvPr>
          <p:cNvSpPr txBox="1">
            <a:spLocks/>
          </p:cNvSpPr>
          <p:nvPr/>
        </p:nvSpPr>
        <p:spPr>
          <a:xfrm>
            <a:off x="97654" y="146978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dirty="0">
                <a:solidFill>
                  <a:srgbClr val="FF0000"/>
                </a:solidFill>
                <a:latin typeface="Segoe Print" panose="02000600000000000000" pitchFamily="2" charset="0"/>
              </a:rPr>
              <a:t>Single Player - Layout</a:t>
            </a:r>
          </a:p>
        </p:txBody>
      </p:sp>
      <p:sp>
        <p:nvSpPr>
          <p:cNvPr id="21" name="Segnaposto piè di pagina 2">
            <a:extLst>
              <a:ext uri="{FF2B5EF4-FFF2-40B4-BE49-F238E27FC236}">
                <a16:creationId xmlns:a16="http://schemas.microsoft.com/office/drawing/2014/main" id="{925BCAC3-28EE-4794-B9BF-E6E24CEEF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it-IT"/>
              <a:t>Mobile Programming 2021</a:t>
            </a:r>
          </a:p>
        </p:txBody>
      </p:sp>
      <p:sp>
        <p:nvSpPr>
          <p:cNvPr id="22" name="Segnaposto numero diapositiva 3">
            <a:extLst>
              <a:ext uri="{FF2B5EF4-FFF2-40B4-BE49-F238E27FC236}">
                <a16:creationId xmlns:a16="http://schemas.microsoft.com/office/drawing/2014/main" id="{108E9656-0BC4-4832-9D95-EE6F3BF21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45066F0-4D30-4799-9F72-EBBB480C828E}" type="slidenum">
              <a:rPr lang="it-IT" smtClean="0"/>
              <a:t>4</a:t>
            </a:fld>
            <a:endParaRPr lang="it-IT"/>
          </a:p>
        </p:txBody>
      </p:sp>
      <p:sp>
        <p:nvSpPr>
          <p:cNvPr id="23" name="Segnaposto data 4">
            <a:extLst>
              <a:ext uri="{FF2B5EF4-FFF2-40B4-BE49-F238E27FC236}">
                <a16:creationId xmlns:a16="http://schemas.microsoft.com/office/drawing/2014/main" id="{37CF1B7F-1837-478C-B9B3-0FD723BAB9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B676431C-B002-4165-B42A-0E7F7930A3D2}" type="datetime1">
              <a:rPr lang="it-IT" smtClean="0"/>
              <a:t>08/07/2021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4393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3CB805-BDDC-4FDA-8224-356B33CDA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00" y="360000"/>
            <a:ext cx="9000000" cy="540000"/>
          </a:xfrm>
        </p:spPr>
        <p:txBody>
          <a:bodyPr>
            <a:normAutofit fontScale="90000"/>
          </a:bodyPr>
          <a:lstStyle/>
          <a:p>
            <a:r>
              <a:rPr lang="it-IT" dirty="0" err="1">
                <a:solidFill>
                  <a:srgbClr val="009900"/>
                </a:solidFill>
              </a:rPr>
              <a:t>UserDatabase</a:t>
            </a:r>
            <a:endParaRPr lang="it-IT" dirty="0">
              <a:solidFill>
                <a:srgbClr val="009900"/>
              </a:solidFill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D9BAB8B-78A5-4B57-B0B7-347D795C5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BE20423-908E-4F40-AC27-69D791EB8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40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7C7509B-632A-448C-9E16-B044A88F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08/07/2021</a:t>
            </a:fld>
            <a:endParaRPr lang="it-IT" dirty="0"/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5F72C17E-7AFA-4D21-A309-B96B90FBC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55" y="2206401"/>
            <a:ext cx="5955289" cy="3189534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1A94649E-23E3-4CAF-854D-809367B3E5A1}"/>
              </a:ext>
            </a:extLst>
          </p:cNvPr>
          <p:cNvCxnSpPr>
            <a:cxnSpLocks/>
          </p:cNvCxnSpPr>
          <p:nvPr/>
        </p:nvCxnSpPr>
        <p:spPr>
          <a:xfrm>
            <a:off x="1997612" y="1774441"/>
            <a:ext cx="0" cy="431960"/>
          </a:xfrm>
          <a:prstGeom prst="straightConnector1">
            <a:avLst/>
          </a:prstGeom>
          <a:ln w="38100">
            <a:solidFill>
              <a:srgbClr val="FF66F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3D95307-34A4-42BC-8AE6-B83CBF03567C}"/>
              </a:ext>
            </a:extLst>
          </p:cNvPr>
          <p:cNvSpPr txBox="1"/>
          <p:nvPr/>
        </p:nvSpPr>
        <p:spPr>
          <a:xfrm>
            <a:off x="297840" y="1058170"/>
            <a:ext cx="3399543" cy="646331"/>
          </a:xfrm>
          <a:prstGeom prst="rect">
            <a:avLst/>
          </a:prstGeom>
          <a:noFill/>
          <a:ln>
            <a:solidFill>
              <a:srgbClr val="F670E6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</a:rPr>
              <a:t>C</a:t>
            </a:r>
            <a:r>
              <a:rPr lang="it-IT" b="0" i="0" dirty="0">
                <a:effectLst/>
                <a:latin typeface="Arial" panose="020B0604020202020204" pitchFamily="34" charset="0"/>
              </a:rPr>
              <a:t>ontrassegna la classe come Database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40CBC1DE-0DCC-4FCA-94D0-BD0322C0EBB9}"/>
              </a:ext>
            </a:extLst>
          </p:cNvPr>
          <p:cNvCxnSpPr>
            <a:cxnSpLocks/>
          </p:cNvCxnSpPr>
          <p:nvPr/>
        </p:nvCxnSpPr>
        <p:spPr>
          <a:xfrm flipH="1">
            <a:off x="3296677" y="1793308"/>
            <a:ext cx="2818373" cy="92333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EF6BFB0-7C21-4E0D-BC0C-D12B0BC1DAAE}"/>
              </a:ext>
            </a:extLst>
          </p:cNvPr>
          <p:cNvSpPr txBox="1"/>
          <p:nvPr/>
        </p:nvSpPr>
        <p:spPr>
          <a:xfrm>
            <a:off x="4715999" y="752412"/>
            <a:ext cx="3133773" cy="92333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it-IT" b="0" i="0" dirty="0">
                <a:effectLst/>
                <a:latin typeface="Arial" panose="020B0604020202020204" pitchFamily="34" charset="0"/>
              </a:rPr>
              <a:t>Metodo astratto senza argomenti che restituisce la classe annotata con @Dao</a:t>
            </a:r>
            <a:endParaRPr lang="it-IT" dirty="0"/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44DE986B-CA49-4508-9F8E-1C9299CC81B8}"/>
              </a:ext>
            </a:extLst>
          </p:cNvPr>
          <p:cNvCxnSpPr>
            <a:cxnSpLocks/>
          </p:cNvCxnSpPr>
          <p:nvPr/>
        </p:nvCxnSpPr>
        <p:spPr>
          <a:xfrm flipV="1">
            <a:off x="4715999" y="4375052"/>
            <a:ext cx="0" cy="143397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FD2A102-1160-42CD-A69C-1FE207D5F1B5}"/>
              </a:ext>
            </a:extLst>
          </p:cNvPr>
          <p:cNvSpPr txBox="1"/>
          <p:nvPr/>
        </p:nvSpPr>
        <p:spPr>
          <a:xfrm>
            <a:off x="928469" y="5869453"/>
            <a:ext cx="7586882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it-IT" sz="180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Si acquisisce un’ istanza della classe tramite </a:t>
            </a:r>
            <a:r>
              <a:rPr lang="it-IT" sz="1800" dirty="0" err="1">
                <a:solidFill>
                  <a:srgbClr val="000000"/>
                </a:solidFill>
                <a:effectLst/>
                <a:latin typeface="Roboto" panose="020000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Room.databaseBuilder</a:t>
            </a:r>
            <a:endParaRPr lang="it-IT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1416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339726-78DB-402A-B436-F66B2ED5F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00" y="360000"/>
            <a:ext cx="9000000" cy="540000"/>
          </a:xfrm>
        </p:spPr>
        <p:txBody>
          <a:bodyPr>
            <a:normAutofit fontScale="90000"/>
          </a:bodyPr>
          <a:lstStyle/>
          <a:p>
            <a:r>
              <a:rPr lang="it-IT" dirty="0" err="1">
                <a:solidFill>
                  <a:srgbClr val="009900"/>
                </a:solidFill>
              </a:rPr>
              <a:t>MainActivityViewModel</a:t>
            </a:r>
            <a:endParaRPr lang="it-IT" dirty="0">
              <a:solidFill>
                <a:srgbClr val="009900"/>
              </a:solidFill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5D27568-7917-4E1A-B350-883FEB887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Mobile Programming 2021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90AB503-70E3-475A-B703-61E0C72A0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41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124D007-AA8B-4324-8E85-2BA96EB8E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08/07/2021</a:t>
            </a:fld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AE7E03EC-9C6F-43D2-9BAD-97FAF34EEE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4308" y="4557234"/>
            <a:ext cx="2872790" cy="1142000"/>
          </a:xfrm>
          <a:ln>
            <a:solidFill>
              <a:srgbClr val="92D050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it-IT" sz="2400" dirty="0"/>
              <a:t>Uso delle </a:t>
            </a:r>
            <a:r>
              <a:rPr lang="it-IT" sz="2400" dirty="0" err="1"/>
              <a:t>Corutines</a:t>
            </a:r>
            <a:r>
              <a:rPr lang="it-IT" sz="2400" dirty="0"/>
              <a:t> per evitare che il </a:t>
            </a:r>
            <a:r>
              <a:rPr lang="it-IT" sz="2400" dirty="0" err="1"/>
              <a:t>thread</a:t>
            </a:r>
            <a:r>
              <a:rPr lang="it-IT" sz="2400" dirty="0"/>
              <a:t> principale si blocchi e possano essere svolte le varie funzioni in background</a:t>
            </a:r>
            <a:endParaRPr lang="it-IT" sz="2400" b="1" u="sng" dirty="0"/>
          </a:p>
        </p:txBody>
      </p:sp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4CAAD039-99B9-499A-A711-F3183F5DE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0" y="1145419"/>
            <a:ext cx="5228197" cy="2815403"/>
          </a:xfrm>
          <a:prstGeom prst="rect">
            <a:avLst/>
          </a:prstGeom>
        </p:spPr>
      </p:pic>
      <p:pic>
        <p:nvPicPr>
          <p:cNvPr id="18" name="Immagine 17" descr="Immagine che contiene testo&#10;&#10;Descrizione generata automaticamente">
            <a:extLst>
              <a:ext uri="{FF2B5EF4-FFF2-40B4-BE49-F238E27FC236}">
                <a16:creationId xmlns:a16="http://schemas.microsoft.com/office/drawing/2014/main" id="{CCC8AC53-5ECB-49E6-B0AD-4FDE02ECCD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245" y="3295528"/>
            <a:ext cx="5622755" cy="306082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7C4989C-E263-4497-B45E-B6F90B682737}"/>
              </a:ext>
            </a:extLst>
          </p:cNvPr>
          <p:cNvSpPr txBox="1"/>
          <p:nvPr/>
        </p:nvSpPr>
        <p:spPr>
          <a:xfrm>
            <a:off x="5643048" y="1066712"/>
            <a:ext cx="3086100" cy="2062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Si comunica con </a:t>
            </a:r>
            <a:r>
              <a:rPr lang="it-IT" sz="1600" dirty="0" err="1"/>
              <a:t>UserDatabase</a:t>
            </a:r>
            <a:r>
              <a:rPr lang="it-IT" sz="1600" dirty="0"/>
              <a:t> e </a:t>
            </a:r>
            <a:r>
              <a:rPr lang="it-IT" sz="1600" dirty="0" err="1"/>
              <a:t>UserDao</a:t>
            </a:r>
            <a:r>
              <a:rPr lang="it-IT" sz="1600" dirty="0"/>
              <a:t> per:</a:t>
            </a:r>
          </a:p>
          <a:p>
            <a:r>
              <a:rPr lang="it-IT" sz="1600" dirty="0"/>
              <a:t>- Lista dei set di dati inseriti nel database</a:t>
            </a:r>
            <a:br>
              <a:rPr lang="it-IT" sz="1600" dirty="0"/>
            </a:br>
            <a:r>
              <a:rPr lang="it-IT" sz="1600" dirty="0"/>
              <a:t>- Inserire un nuovo set di dati</a:t>
            </a:r>
            <a:br>
              <a:rPr lang="it-IT" sz="1600" dirty="0"/>
            </a:br>
            <a:r>
              <a:rPr lang="it-IT" sz="1600" dirty="0"/>
              <a:t>- Cancellare un set di dati</a:t>
            </a:r>
            <a:br>
              <a:rPr lang="it-IT" sz="1600" dirty="0"/>
            </a:br>
            <a:r>
              <a:rPr lang="it-IT" sz="1600" dirty="0"/>
              <a:t>- Filtrare il base alla modalità di gioco</a:t>
            </a:r>
          </a:p>
        </p:txBody>
      </p:sp>
    </p:spTree>
    <p:extLst>
      <p:ext uri="{BB962C8B-B14F-4D97-AF65-F5344CB8AC3E}">
        <p14:creationId xmlns:p14="http://schemas.microsoft.com/office/powerpoint/2010/main" val="37464285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0ED0C9C-9334-4283-A264-4A8DA614E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4EBAEBE-8CCF-4ED3-90EB-B3FF057E5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42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8AF3B78-8F89-4605-B6AB-3B9D424D8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08/07/2021</a:t>
            </a:fld>
            <a:endParaRPr lang="it-IT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9177BD39-7519-423A-9784-906E612A4A5D}"/>
              </a:ext>
            </a:extLst>
          </p:cNvPr>
          <p:cNvSpPr txBox="1">
            <a:spLocks/>
          </p:cNvSpPr>
          <p:nvPr/>
        </p:nvSpPr>
        <p:spPr>
          <a:xfrm>
            <a:off x="216000" y="360000"/>
            <a:ext cx="90000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/>
            </a:pPr>
            <a:r>
              <a:rPr lang="it-IT" sz="4000" dirty="0" err="1">
                <a:solidFill>
                  <a:srgbClr val="009900"/>
                </a:solidFill>
              </a:rPr>
              <a:t>Recycler</a:t>
            </a:r>
            <a:r>
              <a:rPr lang="it-IT" sz="4000" dirty="0">
                <a:solidFill>
                  <a:srgbClr val="009900"/>
                </a:solidFill>
              </a:rPr>
              <a:t> </a:t>
            </a:r>
            <a:r>
              <a:rPr lang="it-IT" sz="4000" dirty="0" err="1">
                <a:solidFill>
                  <a:srgbClr val="009900"/>
                </a:solidFill>
              </a:rPr>
              <a:t>View</a:t>
            </a:r>
            <a:endParaRPr lang="it-IT" sz="4000" dirty="0">
              <a:solidFill>
                <a:srgbClr val="009900"/>
              </a:solidFill>
            </a:endParaRP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E167D26E-4050-4EA1-865C-F736171C9D89}"/>
              </a:ext>
            </a:extLst>
          </p:cNvPr>
          <p:cNvCxnSpPr>
            <a:cxnSpLocks/>
          </p:cNvCxnSpPr>
          <p:nvPr/>
        </p:nvCxnSpPr>
        <p:spPr>
          <a:xfrm flipV="1">
            <a:off x="2359415" y="2391507"/>
            <a:ext cx="669535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520CD11-6327-4913-9329-CD5FA20C7797}"/>
              </a:ext>
            </a:extLst>
          </p:cNvPr>
          <p:cNvSpPr txBox="1"/>
          <p:nvPr/>
        </p:nvSpPr>
        <p:spPr>
          <a:xfrm>
            <a:off x="216000" y="1453718"/>
            <a:ext cx="2057400" cy="2308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b="0" i="0" dirty="0" err="1">
                <a:effectLst/>
                <a:latin typeface="Arial" panose="020B0604020202020204" pitchFamily="34" charset="0"/>
              </a:rPr>
              <a:t>RecyclerView</a:t>
            </a:r>
            <a:r>
              <a:rPr lang="it-IT" b="0" i="0" dirty="0">
                <a:effectLst/>
                <a:latin typeface="Arial" panose="020B0604020202020204" pitchFamily="34" charset="0"/>
              </a:rPr>
              <a:t> si riempie di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View</a:t>
            </a:r>
            <a:r>
              <a:rPr lang="it-IT" b="0" i="0" dirty="0">
                <a:effectLst/>
                <a:latin typeface="Arial" panose="020B0604020202020204" pitchFamily="34" charset="0"/>
              </a:rPr>
              <a:t> fornite da un gestore di layout.</a:t>
            </a:r>
          </a:p>
          <a:p>
            <a:r>
              <a:rPr lang="it-IT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</a:t>
            </a:r>
            <a:r>
              <a:rPr lang="it-IT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ermette di organizzare informazioni scrollabili</a:t>
            </a:r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663F667-24AB-4851-AE50-08BE7D6F0DB1}"/>
              </a:ext>
            </a:extLst>
          </p:cNvPr>
          <p:cNvSpPr txBox="1"/>
          <p:nvPr/>
        </p:nvSpPr>
        <p:spPr>
          <a:xfrm>
            <a:off x="6008074" y="1807195"/>
            <a:ext cx="2919926" cy="369331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0" i="0" dirty="0">
                <a:effectLst/>
                <a:latin typeface="Arial" panose="020B0604020202020204" pitchFamily="34" charset="0"/>
              </a:rPr>
              <a:t>Le viste nell'elenco sono rappresentate da oggetti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ViewHolder</a:t>
            </a:r>
            <a:r>
              <a:rPr lang="it-IT" b="0" i="0" dirty="0">
                <a:effectLst/>
                <a:latin typeface="Courier New" panose="020703090202050204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0" i="0" dirty="0">
                <a:effectLst/>
                <a:latin typeface="Arial" panose="020B0604020202020204" pitchFamily="34" charset="0"/>
              </a:rPr>
              <a:t>Ogni Holder ha il compito di visualizzare una singola riga con una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View</a:t>
            </a:r>
            <a:r>
              <a:rPr lang="it-IT" b="0" i="0" dirty="0">
                <a:effectLst/>
                <a:latin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0" i="0" dirty="0">
                <a:effectLst/>
                <a:latin typeface="Arial" panose="020B0604020202020204" pitchFamily="34" charset="0"/>
              </a:rPr>
              <a:t>Gli Holder sono gestiti da un Adapter, creato estendendo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RecyclerView.Adapter</a:t>
            </a:r>
            <a:br>
              <a:rPr lang="it-IT" dirty="0"/>
            </a:br>
            <a:br>
              <a:rPr lang="it-IT" dirty="0"/>
            </a:b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1C781E5-D071-4859-A637-BEB2BECE49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" t="512" r="-212"/>
          <a:stretch/>
        </p:blipFill>
        <p:spPr>
          <a:xfrm>
            <a:off x="3070220" y="1150619"/>
            <a:ext cx="2401200" cy="477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074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E218818-5C4B-4763-845D-633361A74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B0313D9-38F4-4FCD-B208-51453B4F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43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09041C6-36F7-47BC-B21A-9FBC90DC8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08/07/2021</a:t>
            </a:fld>
            <a:endParaRPr lang="it-IT"/>
          </a:p>
        </p:txBody>
      </p:sp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316E3B11-4291-4673-BE4A-AE79A9957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72" y="2492877"/>
            <a:ext cx="7934178" cy="2546470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D5792970-D03E-458C-8F9B-8DB6CFFB9847}"/>
              </a:ext>
            </a:extLst>
          </p:cNvPr>
          <p:cNvSpPr txBox="1">
            <a:spLocks/>
          </p:cNvSpPr>
          <p:nvPr/>
        </p:nvSpPr>
        <p:spPr>
          <a:xfrm>
            <a:off x="216000" y="360000"/>
            <a:ext cx="9000000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/>
            </a:pPr>
            <a:r>
              <a:rPr lang="it-IT" sz="4000">
                <a:solidFill>
                  <a:srgbClr val="009900"/>
                </a:solidFill>
              </a:rPr>
              <a:t>RecyclerViewAdapter</a:t>
            </a:r>
            <a:endParaRPr lang="it-IT" sz="4000" dirty="0">
              <a:solidFill>
                <a:srgbClr val="009900"/>
              </a:solidFill>
            </a:endParaRP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8E0766C6-D836-47B6-92F3-D3B53B838ECB}"/>
              </a:ext>
            </a:extLst>
          </p:cNvPr>
          <p:cNvCxnSpPr>
            <a:cxnSpLocks/>
          </p:cNvCxnSpPr>
          <p:nvPr/>
        </p:nvCxnSpPr>
        <p:spPr>
          <a:xfrm flipV="1">
            <a:off x="1899139" y="4722965"/>
            <a:ext cx="0" cy="5569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5141F88-E24C-4BA2-99E5-E684499B773E}"/>
              </a:ext>
            </a:extLst>
          </p:cNvPr>
          <p:cNvSpPr txBox="1"/>
          <p:nvPr/>
        </p:nvSpPr>
        <p:spPr>
          <a:xfrm>
            <a:off x="440497" y="5395779"/>
            <a:ext cx="4623874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b="0" i="0" dirty="0">
                <a:effectLst/>
                <a:latin typeface="Arial" panose="020B0604020202020204" pitchFamily="34" charset="0"/>
              </a:rPr>
              <a:t>Chiamato dalla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RecyclerView</a:t>
            </a:r>
            <a:r>
              <a:rPr lang="it-IT" b="0" i="0" dirty="0">
                <a:effectLst/>
                <a:latin typeface="Arial" panose="020B0604020202020204" pitchFamily="34" charset="0"/>
              </a:rPr>
              <a:t> per visualizzare i dati nella posizione specificata</a:t>
            </a:r>
            <a:endParaRPr lang="it-IT" dirty="0"/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2741FC33-1ED4-4FBE-91B2-4BFF641917AE}"/>
              </a:ext>
            </a:extLst>
          </p:cNvPr>
          <p:cNvCxnSpPr>
            <a:cxnSpLocks/>
          </p:cNvCxnSpPr>
          <p:nvPr/>
        </p:nvCxnSpPr>
        <p:spPr>
          <a:xfrm flipH="1">
            <a:off x="2752434" y="2252344"/>
            <a:ext cx="1315327" cy="24053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C8E95B7-459A-424E-9634-7A627E9E1F15}"/>
              </a:ext>
            </a:extLst>
          </p:cNvPr>
          <p:cNvSpPr txBox="1"/>
          <p:nvPr/>
        </p:nvSpPr>
        <p:spPr>
          <a:xfrm>
            <a:off x="581172" y="1246122"/>
            <a:ext cx="6973179" cy="92333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it-IT" b="0" i="0" dirty="0">
                <a:effectLst/>
                <a:latin typeface="Arial" panose="020B0604020202020204" pitchFamily="34" charset="0"/>
              </a:rPr>
              <a:t>Chiamato quando la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RecyclerView</a:t>
            </a:r>
            <a:r>
              <a:rPr lang="it-IT" b="0" i="0" dirty="0">
                <a:effectLst/>
                <a:latin typeface="Arial" panose="020B0604020202020204" pitchFamily="34" charset="0"/>
              </a:rPr>
              <a:t> necessita di una nuova riga.</a:t>
            </a:r>
            <a:br>
              <a:rPr lang="it-IT" b="0" i="0" dirty="0">
                <a:effectLst/>
                <a:latin typeface="Arial" panose="020B0604020202020204" pitchFamily="34" charset="0"/>
              </a:rPr>
            </a:br>
            <a:r>
              <a:rPr lang="it-IT" b="0" i="0" dirty="0">
                <a:effectLst/>
                <a:latin typeface="Arial" panose="020B0604020202020204" pitchFamily="34" charset="0"/>
              </a:rPr>
              <a:t>Consente di creare un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ViewHolder</a:t>
            </a:r>
            <a:r>
              <a:rPr lang="it-IT" b="0" i="0" dirty="0">
                <a:effectLst/>
                <a:latin typeface="Arial" panose="020B0604020202020204" pitchFamily="34" charset="0"/>
              </a:rPr>
              <a:t> dal layout XML che rappresenta ogni riga in </a:t>
            </a:r>
            <a:r>
              <a:rPr lang="it-IT" b="0" i="0" dirty="0" err="1">
                <a:effectLst/>
                <a:latin typeface="Arial" panose="020B0604020202020204" pitchFamily="34" charset="0"/>
              </a:rPr>
              <a:t>RecyclerView</a:t>
            </a:r>
            <a:r>
              <a:rPr lang="it-IT" b="0" i="0" dirty="0">
                <a:effectLst/>
                <a:latin typeface="Arial" panose="020B0604020202020204" pitchFamily="34" charset="0"/>
              </a:rPr>
              <a:t>. </a:t>
            </a:r>
            <a:endParaRPr lang="it-IT" dirty="0"/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97618314-8F55-45A2-B6F5-A146A61899FB}"/>
              </a:ext>
            </a:extLst>
          </p:cNvPr>
          <p:cNvCxnSpPr>
            <a:cxnSpLocks/>
          </p:cNvCxnSpPr>
          <p:nvPr/>
        </p:nvCxnSpPr>
        <p:spPr>
          <a:xfrm flipH="1" flipV="1">
            <a:off x="2419644" y="3762329"/>
            <a:ext cx="4389119" cy="151755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456EEAB-74AC-4DBF-93FA-6BE52BF62B0D}"/>
              </a:ext>
            </a:extLst>
          </p:cNvPr>
          <p:cNvSpPr txBox="1"/>
          <p:nvPr/>
        </p:nvSpPr>
        <p:spPr>
          <a:xfrm>
            <a:off x="5266592" y="5385469"/>
            <a:ext cx="3601330" cy="923330"/>
          </a:xfrm>
          <a:prstGeom prst="rect">
            <a:avLst/>
          </a:prstGeom>
          <a:noFill/>
          <a:ln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>
                <a:latin typeface="Arial" panose="020B0604020202020204" pitchFamily="34" charset="0"/>
              </a:rPr>
              <a:t>Q</a:t>
            </a:r>
            <a:r>
              <a:rPr lang="it-IT" b="0" i="0" dirty="0">
                <a:effectLst/>
                <a:latin typeface="Arial" panose="020B0604020202020204" pitchFamily="34" charset="0"/>
              </a:rPr>
              <a:t>uesto metodo rende possibile restituire la dimensione dell'elenco di oggetti.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046428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14307F-8857-4FBE-A250-96E3242BF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00" y="360000"/>
            <a:ext cx="9000000" cy="540000"/>
          </a:xfr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sz="4000" dirty="0" err="1">
                <a:solidFill>
                  <a:srgbClr val="009900"/>
                </a:solidFill>
              </a:rPr>
              <a:t>RecyclerViewAdapter</a:t>
            </a:r>
            <a:endParaRPr lang="it-IT" sz="4000" dirty="0">
              <a:solidFill>
                <a:srgbClr val="009900"/>
              </a:solidFill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6FF1E9D-88C5-4357-9E5E-54B0F2336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F983CDC-2212-4DCD-ACB9-894BE8920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23701"/>
            <a:ext cx="2057400" cy="365125"/>
          </a:xfrm>
        </p:spPr>
        <p:txBody>
          <a:bodyPr/>
          <a:lstStyle/>
          <a:p>
            <a:fld id="{645066F0-4D30-4799-9F72-EBBB480C828E}" type="slidenum">
              <a:rPr lang="it-IT" smtClean="0"/>
              <a:t>44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E7F4EBB-00DA-4978-AFDC-EC1B0B9F0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08/07/2021</a:t>
            </a:fld>
            <a:endParaRPr lang="it-IT"/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55FEAE64-F999-4921-B2B5-BE813C24B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04" y="1130325"/>
            <a:ext cx="5998626" cy="2614110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4200019F-D6BD-4523-9429-EAA02AAEF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04" y="3716733"/>
            <a:ext cx="5998626" cy="267528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24231D9-2518-4277-8340-46858440DF35}"/>
              </a:ext>
            </a:extLst>
          </p:cNvPr>
          <p:cNvSpPr txBox="1"/>
          <p:nvPr/>
        </p:nvSpPr>
        <p:spPr>
          <a:xfrm>
            <a:off x="6650795" y="1905128"/>
            <a:ext cx="2326884" cy="64633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Dati associati alle rispettive </a:t>
            </a:r>
            <a:r>
              <a:rPr lang="it-IT" dirty="0" err="1"/>
              <a:t>textView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C3990B9-E63B-47D0-B4F9-71207D17545D}"/>
              </a:ext>
            </a:extLst>
          </p:cNvPr>
          <p:cNvSpPr txBox="1"/>
          <p:nvPr/>
        </p:nvSpPr>
        <p:spPr>
          <a:xfrm>
            <a:off x="6785537" y="4461382"/>
            <a:ext cx="2057400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Icone associate secondo la modalità di gioco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B36D732A-FC0A-4B36-9788-75292CE4F32A}"/>
              </a:ext>
            </a:extLst>
          </p:cNvPr>
          <p:cNvCxnSpPr>
            <a:cxnSpLocks/>
          </p:cNvCxnSpPr>
          <p:nvPr/>
        </p:nvCxnSpPr>
        <p:spPr>
          <a:xfrm flipH="1">
            <a:off x="3207434" y="2672862"/>
            <a:ext cx="4279216" cy="47732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6FFE023D-4BC4-4F30-B4FA-9D457E9465DB}"/>
              </a:ext>
            </a:extLst>
          </p:cNvPr>
          <p:cNvCxnSpPr/>
          <p:nvPr/>
        </p:nvCxnSpPr>
        <p:spPr>
          <a:xfrm flipH="1">
            <a:off x="5838092" y="4923047"/>
            <a:ext cx="82999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389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3B8423-F0C9-4EB1-971E-E864A6BBB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00" y="360000"/>
            <a:ext cx="9000000" cy="540000"/>
          </a:xfrm>
        </p:spPr>
        <p:txBody>
          <a:bodyPr>
            <a:normAutofit fontScale="90000"/>
          </a:bodyPr>
          <a:lstStyle/>
          <a:p>
            <a:r>
              <a:rPr lang="it-IT" dirty="0" err="1">
                <a:solidFill>
                  <a:srgbClr val="009900"/>
                </a:solidFill>
              </a:rPr>
              <a:t>MainActivityDataB</a:t>
            </a:r>
            <a:endParaRPr lang="it-IT" dirty="0">
              <a:solidFill>
                <a:srgbClr val="009900"/>
              </a:solidFill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C35D772-2E59-4716-93DF-D1E923628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550EE10-210B-4BEE-833E-B3406613B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45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838344F-CB79-468D-A49B-D4F03EF19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08/07/2021</a:t>
            </a:fld>
            <a:endParaRPr lang="it-IT" dirty="0"/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D6AECEFA-518E-4BE6-B5BB-D29917204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25" y="2170367"/>
            <a:ext cx="7040147" cy="3618101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E4B2912C-FA95-4A42-BF51-2B8A3B676B74}"/>
              </a:ext>
            </a:extLst>
          </p:cNvPr>
          <p:cNvCxnSpPr/>
          <p:nvPr/>
        </p:nvCxnSpPr>
        <p:spPr>
          <a:xfrm>
            <a:off x="1994975" y="1626232"/>
            <a:ext cx="0" cy="440491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EE03766-2BE3-45F0-98FE-076FEBAC0F2D}"/>
              </a:ext>
            </a:extLst>
          </p:cNvPr>
          <p:cNvSpPr txBox="1"/>
          <p:nvPr/>
        </p:nvSpPr>
        <p:spPr>
          <a:xfrm>
            <a:off x="787790" y="979901"/>
            <a:ext cx="3123028" cy="646331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Al click sull’icona si cancella un set di dati del database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DC9F854F-AFBA-4B99-95D6-5DCA639DA434}"/>
              </a:ext>
            </a:extLst>
          </p:cNvPr>
          <p:cNvCxnSpPr>
            <a:cxnSpLocks/>
          </p:cNvCxnSpPr>
          <p:nvPr/>
        </p:nvCxnSpPr>
        <p:spPr>
          <a:xfrm flipH="1">
            <a:off x="2869809" y="1846477"/>
            <a:ext cx="2475914" cy="13328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7A46155-A731-426A-B0E0-0A2270D0CA56}"/>
              </a:ext>
            </a:extLst>
          </p:cNvPr>
          <p:cNvSpPr txBox="1"/>
          <p:nvPr/>
        </p:nvSpPr>
        <p:spPr>
          <a:xfrm>
            <a:off x="4346037" y="1108634"/>
            <a:ext cx="2617469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Ritorna una stringa contenente data e ora 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D187A517-5A33-430D-B012-2CD0E80D75F4}"/>
              </a:ext>
            </a:extLst>
          </p:cNvPr>
          <p:cNvSpPr txBox="1"/>
          <p:nvPr/>
        </p:nvSpPr>
        <p:spPr>
          <a:xfrm>
            <a:off x="1051924" y="5927692"/>
            <a:ext cx="7040147" cy="3693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Si comunica con il Model per poter recuperare il set di dati osservabile </a:t>
            </a:r>
          </a:p>
        </p:txBody>
      </p:sp>
      <p:sp>
        <p:nvSpPr>
          <p:cNvPr id="9" name="Parentesi quadra aperta 8">
            <a:extLst>
              <a:ext uri="{FF2B5EF4-FFF2-40B4-BE49-F238E27FC236}">
                <a16:creationId xmlns:a16="http://schemas.microsoft.com/office/drawing/2014/main" id="{E2B5ECF2-6FFB-4B5C-8924-FDB71C673B2D}"/>
              </a:ext>
            </a:extLst>
          </p:cNvPr>
          <p:cNvSpPr/>
          <p:nvPr/>
        </p:nvSpPr>
        <p:spPr>
          <a:xfrm>
            <a:off x="520505" y="4206239"/>
            <a:ext cx="531419" cy="1906119"/>
          </a:xfrm>
          <a:prstGeom prst="leftBracket">
            <a:avLst/>
          </a:prstGeom>
          <a:ln w="38100">
            <a:solidFill>
              <a:srgbClr val="FFC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43031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3977329-6DA9-4A7A-80D3-69BB2A6E7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002803-208E-40C1-B752-A3F9BCA91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46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C698B0C-3D96-4862-A569-6C138B2D2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08/07/2021</a:t>
            </a:fld>
            <a:endParaRPr lang="it-IT"/>
          </a:p>
        </p:txBody>
      </p:sp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D97B3C43-5D49-4DE1-B082-FE1A8991F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40" y="1998917"/>
            <a:ext cx="5994928" cy="2545909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82779C71-FF4C-4E97-B6A5-F42B54599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000" y="360000"/>
            <a:ext cx="9000000" cy="540000"/>
          </a:xfrm>
        </p:spPr>
        <p:txBody>
          <a:bodyPr>
            <a:normAutofit fontScale="90000"/>
          </a:bodyPr>
          <a:lstStyle/>
          <a:p>
            <a:r>
              <a:rPr lang="it-IT" dirty="0" err="1">
                <a:solidFill>
                  <a:srgbClr val="009900"/>
                </a:solidFill>
              </a:rPr>
              <a:t>MainActivityDataB</a:t>
            </a:r>
            <a:endParaRPr lang="it-IT" dirty="0">
              <a:solidFill>
                <a:srgbClr val="009900"/>
              </a:solidFill>
            </a:endParaRP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2333C7AA-3BF3-4E90-A617-ED47A3E90AA7}"/>
              </a:ext>
            </a:extLst>
          </p:cNvPr>
          <p:cNvCxnSpPr>
            <a:cxnSpLocks/>
          </p:cNvCxnSpPr>
          <p:nvPr/>
        </p:nvCxnSpPr>
        <p:spPr>
          <a:xfrm flipH="1">
            <a:off x="2883877" y="1885070"/>
            <a:ext cx="379829" cy="351693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638DB4C-6F22-4268-8A62-D2D75A7D8D31}"/>
              </a:ext>
            </a:extLst>
          </p:cNvPr>
          <p:cNvSpPr txBox="1"/>
          <p:nvPr/>
        </p:nvSpPr>
        <p:spPr>
          <a:xfrm>
            <a:off x="786140" y="1170975"/>
            <a:ext cx="5725549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Si allocano e inizializzano gli oggetti necessari per la comunicazione di interfaccia utente e </a:t>
            </a:r>
            <a:r>
              <a:rPr lang="it-IT" dirty="0" err="1"/>
              <a:t>adapter</a:t>
            </a:r>
            <a:endParaRPr lang="it-IT" dirty="0"/>
          </a:p>
        </p:txBody>
      </p:sp>
      <p:pic>
        <p:nvPicPr>
          <p:cNvPr id="18" name="Immagine 17" descr="Immagine che contiene testo&#10;&#10;Descrizione generata automaticamente">
            <a:extLst>
              <a:ext uri="{FF2B5EF4-FFF2-40B4-BE49-F238E27FC236}">
                <a16:creationId xmlns:a16="http://schemas.microsoft.com/office/drawing/2014/main" id="{493B4D45-E2AD-40A8-AE8D-766F8D950D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40" y="4597240"/>
            <a:ext cx="5994928" cy="1759112"/>
          </a:xfrm>
          <a:prstGeom prst="rect">
            <a:avLst/>
          </a:prstGeom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644DB1AB-736D-4699-8287-FF7446C0212C}"/>
              </a:ext>
            </a:extLst>
          </p:cNvPr>
          <p:cNvCxnSpPr>
            <a:cxnSpLocks/>
          </p:cNvCxnSpPr>
          <p:nvPr/>
        </p:nvCxnSpPr>
        <p:spPr>
          <a:xfrm flipH="1">
            <a:off x="3446585" y="4658673"/>
            <a:ext cx="3900267" cy="84310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BE0CAB2C-DBF3-4A8D-8343-228798D45D9E}"/>
              </a:ext>
            </a:extLst>
          </p:cNvPr>
          <p:cNvSpPr txBox="1"/>
          <p:nvPr/>
        </p:nvSpPr>
        <p:spPr>
          <a:xfrm>
            <a:off x="7427742" y="3854875"/>
            <a:ext cx="1519310" cy="175432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Vede i cambiamenti di testo effettuati nella barra di ricerca</a:t>
            </a:r>
          </a:p>
        </p:txBody>
      </p:sp>
    </p:spTree>
    <p:extLst>
      <p:ext uri="{BB962C8B-B14F-4D97-AF65-F5344CB8AC3E}">
        <p14:creationId xmlns:p14="http://schemas.microsoft.com/office/powerpoint/2010/main" val="28248627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A2BFDD-0709-4BF1-A750-18AF99B4D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978" y="362835"/>
            <a:ext cx="7886700" cy="777874"/>
          </a:xfrm>
        </p:spPr>
        <p:txBody>
          <a:bodyPr/>
          <a:lstStyle/>
          <a:p>
            <a:r>
              <a:rPr lang="it-IT" dirty="0" err="1">
                <a:solidFill>
                  <a:srgbClr val="00B050"/>
                </a:solidFill>
              </a:rPr>
              <a:t>Insert</a:t>
            </a:r>
            <a:endParaRPr lang="it-IT" dirty="0">
              <a:solidFill>
                <a:srgbClr val="00B050"/>
              </a:solidFill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B5EECA9-992C-4CC3-BCE3-F31892EBC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62C72A0-3D1F-4CCB-9C99-95BC03CFA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47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7BECCFB-7BF6-4A43-AE29-F6FAA8D06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08/07/2021</a:t>
            </a:fld>
            <a:endParaRPr lang="it-IT"/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764E2B01-763A-4454-9A43-151AAC6C2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17" y="2500532"/>
            <a:ext cx="8679766" cy="1856935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1A0B311F-B20C-4792-B331-9945D0DF4797}"/>
              </a:ext>
            </a:extLst>
          </p:cNvPr>
          <p:cNvCxnSpPr>
            <a:cxnSpLocks/>
          </p:cNvCxnSpPr>
          <p:nvPr/>
        </p:nvCxnSpPr>
        <p:spPr>
          <a:xfrm flipH="1">
            <a:off x="4304714" y="2025748"/>
            <a:ext cx="267286" cy="794315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D9A8E94E-CE69-4D27-A9FA-B582EAD4D165}"/>
              </a:ext>
            </a:extLst>
          </p:cNvPr>
          <p:cNvCxnSpPr>
            <a:cxnSpLocks/>
          </p:cNvCxnSpPr>
          <p:nvPr/>
        </p:nvCxnSpPr>
        <p:spPr>
          <a:xfrm>
            <a:off x="4867422" y="2025748"/>
            <a:ext cx="1491175" cy="168812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3F2C0BF-5EC3-4F13-9F2B-1FC45E3FA9F0}"/>
              </a:ext>
            </a:extLst>
          </p:cNvPr>
          <p:cNvSpPr txBox="1"/>
          <p:nvPr/>
        </p:nvSpPr>
        <p:spPr>
          <a:xfrm>
            <a:off x="2936411" y="1284215"/>
            <a:ext cx="4115240" cy="646331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Si recupera il nome del giocatore per poterlo passare come argomento di User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03C633B7-9BDB-4EB5-9BD6-932C78F22187}"/>
              </a:ext>
            </a:extLst>
          </p:cNvPr>
          <p:cNvSpPr/>
          <p:nvPr/>
        </p:nvSpPr>
        <p:spPr>
          <a:xfrm>
            <a:off x="1209822" y="3713871"/>
            <a:ext cx="7568418" cy="215559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495E7DEB-66D4-4AD4-9D55-C7D65450F7B4}"/>
              </a:ext>
            </a:extLst>
          </p:cNvPr>
          <p:cNvCxnSpPr>
            <a:cxnSpLocks/>
          </p:cNvCxnSpPr>
          <p:nvPr/>
        </p:nvCxnSpPr>
        <p:spPr>
          <a:xfrm flipH="1" flipV="1">
            <a:off x="4417255" y="4065564"/>
            <a:ext cx="21101" cy="1195753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8CD3729-62F8-4A8D-9C0D-EECB69CDFD2A}"/>
              </a:ext>
            </a:extLst>
          </p:cNvPr>
          <p:cNvSpPr txBox="1"/>
          <p:nvPr/>
        </p:nvSpPr>
        <p:spPr>
          <a:xfrm>
            <a:off x="865165" y="5391857"/>
            <a:ext cx="7020444" cy="646331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Invocando la classe User(…) vengono passati tutti gli argomenti specifici per poter inserire il nuovo set di dati nel database</a:t>
            </a:r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8595F91E-7B77-4F7B-861E-A6E6A14A4F54}"/>
              </a:ext>
            </a:extLst>
          </p:cNvPr>
          <p:cNvCxnSpPr/>
          <p:nvPr/>
        </p:nvCxnSpPr>
        <p:spPr>
          <a:xfrm flipV="1">
            <a:off x="1519311" y="4188655"/>
            <a:ext cx="0" cy="4869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4E617A8B-7C1B-4AB2-BD0F-57892AC10849}"/>
              </a:ext>
            </a:extLst>
          </p:cNvPr>
          <p:cNvSpPr txBox="1"/>
          <p:nvPr/>
        </p:nvSpPr>
        <p:spPr>
          <a:xfrm>
            <a:off x="865164" y="4759032"/>
            <a:ext cx="258141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Inserimento set di dati</a:t>
            </a:r>
          </a:p>
        </p:txBody>
      </p:sp>
    </p:spTree>
    <p:extLst>
      <p:ext uri="{BB962C8B-B14F-4D97-AF65-F5344CB8AC3E}">
        <p14:creationId xmlns:p14="http://schemas.microsoft.com/office/powerpoint/2010/main" val="24090048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7435AFEB-77F2-4C67-8D2E-0319C6483C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2" b="4615"/>
          <a:stretch/>
        </p:blipFill>
        <p:spPr>
          <a:xfrm>
            <a:off x="3028950" y="136524"/>
            <a:ext cx="3086100" cy="6260123"/>
          </a:xfrm>
          <a:prstGeom prst="rect">
            <a:avLst/>
          </a:prstGeo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98CF06A-CCD3-44A7-AF34-363675DE2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BB9F6CD-FE05-47B6-BE6B-4D3C6FCA3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48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B7C2501-5CCD-4CF8-A437-A48A5A834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08/07/2021</a:t>
            </a:fld>
            <a:endParaRPr lang="it-IT"/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B885C479-5247-4557-A383-73694300D46E}"/>
              </a:ext>
            </a:extLst>
          </p:cNvPr>
          <p:cNvCxnSpPr>
            <a:cxnSpLocks/>
          </p:cNvCxnSpPr>
          <p:nvPr/>
        </p:nvCxnSpPr>
        <p:spPr>
          <a:xfrm>
            <a:off x="2489103" y="5079428"/>
            <a:ext cx="2405575" cy="6443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7A94801-C8A5-4C8B-8A48-750AEA25F052}"/>
              </a:ext>
            </a:extLst>
          </p:cNvPr>
          <p:cNvSpPr txBox="1"/>
          <p:nvPr/>
        </p:nvSpPr>
        <p:spPr>
          <a:xfrm>
            <a:off x="431702" y="4201262"/>
            <a:ext cx="2069707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/>
              <a:t>Dopo il click </a:t>
            </a:r>
            <a:br>
              <a:rPr lang="it-IT" dirty="0"/>
            </a:br>
            <a:r>
              <a:rPr lang="it-IT" dirty="0"/>
              <a:t>sull’ icona si aprirà il</a:t>
            </a:r>
            <a:br>
              <a:rPr lang="it-IT" dirty="0"/>
            </a:br>
            <a:r>
              <a:rPr lang="it-IT" dirty="0"/>
              <a:t>pop up contenente le regole del gioco 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A20397C6-16F0-41B9-A9EC-070035F05AA4}"/>
              </a:ext>
            </a:extLst>
          </p:cNvPr>
          <p:cNvSpPr/>
          <p:nvPr/>
        </p:nvSpPr>
        <p:spPr>
          <a:xfrm>
            <a:off x="5751929" y="1568548"/>
            <a:ext cx="225083" cy="1505243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894A5B8E-BEE7-45EF-99E3-D8FCDC67754C}"/>
              </a:ext>
            </a:extLst>
          </p:cNvPr>
          <p:cNvCxnSpPr>
            <a:cxnSpLocks/>
          </p:cNvCxnSpPr>
          <p:nvPr/>
        </p:nvCxnSpPr>
        <p:spPr>
          <a:xfrm flipH="1">
            <a:off x="6007786" y="2321169"/>
            <a:ext cx="1478864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28677FB3-334C-4B97-AEA3-ED4480C68910}"/>
              </a:ext>
            </a:extLst>
          </p:cNvPr>
          <p:cNvSpPr txBox="1"/>
          <p:nvPr/>
        </p:nvSpPr>
        <p:spPr>
          <a:xfrm>
            <a:off x="6642590" y="2967335"/>
            <a:ext cx="2195433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/>
              <a:t>Scroll </a:t>
            </a:r>
            <a:r>
              <a:rPr lang="it-IT" dirty="0" err="1"/>
              <a:t>View</a:t>
            </a:r>
            <a:r>
              <a:rPr lang="it-IT" dirty="0"/>
              <a:t>: permette di scorrere il pop up.</a:t>
            </a:r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39AC4E0B-D8DC-49BC-93F4-0A71F2D05F3D}"/>
              </a:ext>
            </a:extLst>
          </p:cNvPr>
          <p:cNvCxnSpPr>
            <a:cxnSpLocks/>
          </p:cNvCxnSpPr>
          <p:nvPr/>
        </p:nvCxnSpPr>
        <p:spPr>
          <a:xfrm flipV="1">
            <a:off x="7486650" y="2321169"/>
            <a:ext cx="0" cy="506436"/>
          </a:xfrm>
          <a:prstGeom prst="line">
            <a:avLst/>
          </a:prstGeom>
          <a:ln w="38100">
            <a:solidFill>
              <a:schemeClr val="accent6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7028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CCDE564-C297-490D-A09B-AE3C013EA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EAEC6CF-84E4-4B78-9DDF-7EE8AA2FE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49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807B039-8A8D-4F89-B23F-45B1AB53E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08/07/2021</a:t>
            </a:fld>
            <a:endParaRPr lang="it-IT"/>
          </a:p>
        </p:txBody>
      </p:sp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8E017F8A-913C-479E-9248-8E85F180E5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2" b="5640"/>
          <a:stretch/>
        </p:blipFill>
        <p:spPr>
          <a:xfrm>
            <a:off x="3028950" y="194702"/>
            <a:ext cx="3086100" cy="616164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788B51C-466A-4F65-830E-76C2565C5A84}"/>
              </a:ext>
            </a:extLst>
          </p:cNvPr>
          <p:cNvSpPr txBox="1"/>
          <p:nvPr/>
        </p:nvSpPr>
        <p:spPr>
          <a:xfrm>
            <a:off x="260252" y="4124292"/>
            <a:ext cx="2254348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/>
              <a:t>Dopo il click </a:t>
            </a:r>
            <a:br>
              <a:rPr lang="it-IT" dirty="0"/>
            </a:br>
            <a:r>
              <a:rPr lang="it-IT" dirty="0"/>
              <a:t>sull’ icona si aprirà il</a:t>
            </a:r>
            <a:br>
              <a:rPr lang="it-IT" dirty="0"/>
            </a:br>
            <a:r>
              <a:rPr lang="it-IT" dirty="0"/>
              <a:t>pop up contenente le info dell’applicazione</a:t>
            </a:r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A96C4DB5-CB7A-479A-998E-0D101BF697A1}"/>
              </a:ext>
            </a:extLst>
          </p:cNvPr>
          <p:cNvCxnSpPr>
            <a:cxnSpLocks/>
          </p:cNvCxnSpPr>
          <p:nvPr/>
        </p:nvCxnSpPr>
        <p:spPr>
          <a:xfrm>
            <a:off x="2561639" y="4724456"/>
            <a:ext cx="716133" cy="9307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5113CDC-BCD3-4C9F-A95B-6D5B7D9F53BD}"/>
              </a:ext>
            </a:extLst>
          </p:cNvPr>
          <p:cNvSpPr txBox="1"/>
          <p:nvPr/>
        </p:nvSpPr>
        <p:spPr>
          <a:xfrm>
            <a:off x="6582362" y="4678290"/>
            <a:ext cx="1478864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/>
              <a:t>Link cliccabile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7F1DBAB7-CC3D-4263-A630-F97E880FDAD6}"/>
              </a:ext>
            </a:extLst>
          </p:cNvPr>
          <p:cNvCxnSpPr>
            <a:cxnSpLocks/>
          </p:cNvCxnSpPr>
          <p:nvPr/>
        </p:nvCxnSpPr>
        <p:spPr>
          <a:xfrm flipH="1">
            <a:off x="5718518" y="4318781"/>
            <a:ext cx="1478864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94F8F6BC-0B6F-49B6-A306-23731A0AD638}"/>
              </a:ext>
            </a:extLst>
          </p:cNvPr>
          <p:cNvCxnSpPr>
            <a:cxnSpLocks/>
          </p:cNvCxnSpPr>
          <p:nvPr/>
        </p:nvCxnSpPr>
        <p:spPr>
          <a:xfrm flipV="1">
            <a:off x="7200020" y="4318781"/>
            <a:ext cx="0" cy="359509"/>
          </a:xfrm>
          <a:prstGeom prst="line">
            <a:avLst/>
          </a:prstGeom>
          <a:ln w="38100">
            <a:solidFill>
              <a:schemeClr val="accent6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065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3B341306-73AA-49D8-BFFD-8961155AF6DB}"/>
              </a:ext>
            </a:extLst>
          </p:cNvPr>
          <p:cNvSpPr txBox="1"/>
          <p:nvPr/>
        </p:nvSpPr>
        <p:spPr>
          <a:xfrm>
            <a:off x="127592" y="1706077"/>
            <a:ext cx="2711302" cy="99257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>
                <a:latin typeface="Seaford" panose="020B0502030303020204" pitchFamily="34" charset="0"/>
              </a:rPr>
              <a:t>onCreate 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eaford" panose="020B0502030303020204" pitchFamily="34" charset="0"/>
              </a:rPr>
              <a:t>Set colori bottoni e caselle.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eaford" panose="020B0502030303020204" pitchFamily="34" charset="0"/>
              </a:rPr>
              <a:t>Blocco dadi e </a:t>
            </a:r>
            <a:r>
              <a:rPr lang="it-IT" sz="13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aford" panose="020B0502030303020204" pitchFamily="34" charset="0"/>
              </a:rPr>
              <a:t>tvPoint</a:t>
            </a:r>
            <a:r>
              <a:rPr lang="it-IT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eaford" panose="020B0502030303020204" pitchFamily="34" charset="0"/>
              </a:rPr>
              <a:t>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eaford" panose="020B0502030303020204" pitchFamily="34" charset="0"/>
              </a:rPr>
              <a:t>Chiamata ad Inizio Gioco.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2417CCF7-E9D7-4D7E-A224-823DCBD91AF8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>
            <a:off x="1483243" y="2698656"/>
            <a:ext cx="0" cy="44825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A639307-6744-43F9-9065-BD7EF2CE8EDD}"/>
              </a:ext>
            </a:extLst>
          </p:cNvPr>
          <p:cNvSpPr txBox="1"/>
          <p:nvPr/>
        </p:nvSpPr>
        <p:spPr>
          <a:xfrm>
            <a:off x="127592" y="3146911"/>
            <a:ext cx="2711302" cy="78483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>
                <a:latin typeface="Seaford" panose="020B0502030303020204" pitchFamily="34" charset="0"/>
              </a:rPr>
              <a:t>threeLaunch 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it-IT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eaford" panose="020B0502030303020204" pitchFamily="34" charset="0"/>
              </a:rPr>
              <a:t>Controlla i Lanci rimanenti.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it-IT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eaford" panose="020B0502030303020204" pitchFamily="34" charset="0"/>
              </a:rPr>
              <a:t>Permette di lanciare i dadi</a:t>
            </a:r>
            <a:r>
              <a:rPr lang="it-IT" sz="13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E5B2A968-2C0E-4DFE-B15F-4824E87B5C90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flipH="1">
            <a:off x="1483242" y="3931741"/>
            <a:ext cx="1" cy="46166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8299C80-EBD6-45B6-A88D-BDE72D999343}"/>
              </a:ext>
            </a:extLst>
          </p:cNvPr>
          <p:cNvSpPr txBox="1"/>
          <p:nvPr/>
        </p:nvSpPr>
        <p:spPr>
          <a:xfrm>
            <a:off x="127591" y="4393406"/>
            <a:ext cx="2711302" cy="992579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 </a:t>
            </a:r>
            <a:r>
              <a:rPr lang="it-IT" dirty="0">
                <a:latin typeface="Seaford" panose="020B0502030303020204" pitchFamily="34" charset="0"/>
              </a:rPr>
              <a:t>lookForPoint 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it-IT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eaford" panose="020B0502030303020204" pitchFamily="34" charset="0"/>
              </a:rPr>
              <a:t>Permette di visualizzare i suggerimenti del punteggio nella casella.</a:t>
            </a:r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689959D4-2570-4E32-A391-12046D8E7C4D}"/>
              </a:ext>
            </a:extLst>
          </p:cNvPr>
          <p:cNvCxnSpPr>
            <a:cxnSpLocks/>
            <a:stCxn id="14" idx="3"/>
            <a:endCxn id="25" idx="1"/>
          </p:cNvCxnSpPr>
          <p:nvPr/>
        </p:nvCxnSpPr>
        <p:spPr>
          <a:xfrm>
            <a:off x="2838893" y="4889696"/>
            <a:ext cx="435057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4E38174-2BEE-493C-ADB5-55644C5BBF8D}"/>
              </a:ext>
            </a:extLst>
          </p:cNvPr>
          <p:cNvSpPr txBox="1"/>
          <p:nvPr/>
        </p:nvSpPr>
        <p:spPr>
          <a:xfrm>
            <a:off x="3273950" y="4393406"/>
            <a:ext cx="3393219" cy="99257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>
                <a:latin typeface="Seaford" panose="020B0502030303020204" pitchFamily="34" charset="0"/>
              </a:rPr>
              <a:t>playPressed 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it-IT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eaford" panose="020B0502030303020204" pitchFamily="34" charset="0"/>
              </a:rPr>
              <a:t>Quando play viene premuto controlla se è stata selezionata una casella e in tal caso</a:t>
            </a: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0786B16C-C247-40EC-9F33-1C80615A8667}"/>
              </a:ext>
            </a:extLst>
          </p:cNvPr>
          <p:cNvCxnSpPr>
            <a:cxnSpLocks/>
            <a:stCxn id="25" idx="3"/>
            <a:endCxn id="37" idx="1"/>
          </p:cNvCxnSpPr>
          <p:nvPr/>
        </p:nvCxnSpPr>
        <p:spPr>
          <a:xfrm>
            <a:off x="6667169" y="4889696"/>
            <a:ext cx="863388" cy="380874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FD2E2A7F-170E-4941-819E-02EDD6BF7F3B}"/>
              </a:ext>
            </a:extLst>
          </p:cNvPr>
          <p:cNvCxnSpPr>
            <a:cxnSpLocks/>
            <a:stCxn id="25" idx="3"/>
            <a:endCxn id="39" idx="1"/>
          </p:cNvCxnSpPr>
          <p:nvPr/>
        </p:nvCxnSpPr>
        <p:spPr>
          <a:xfrm flipV="1">
            <a:off x="6667169" y="4780718"/>
            <a:ext cx="864707" cy="108978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4C94372C-8056-4024-946D-DC273B566DC4}"/>
              </a:ext>
            </a:extLst>
          </p:cNvPr>
          <p:cNvCxnSpPr>
            <a:cxnSpLocks/>
            <a:stCxn id="25" idx="3"/>
            <a:endCxn id="47" idx="1"/>
          </p:cNvCxnSpPr>
          <p:nvPr/>
        </p:nvCxnSpPr>
        <p:spPr>
          <a:xfrm flipV="1">
            <a:off x="6667169" y="4214514"/>
            <a:ext cx="864705" cy="67518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C34DE4E8-49EB-4FE2-8F5F-8A429E761B1C}"/>
              </a:ext>
            </a:extLst>
          </p:cNvPr>
          <p:cNvSpPr txBox="1"/>
          <p:nvPr/>
        </p:nvSpPr>
        <p:spPr>
          <a:xfrm>
            <a:off x="7530557" y="5120529"/>
            <a:ext cx="186060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eaford" panose="020B0502030303020204" pitchFamily="34" charset="0"/>
              </a:rPr>
              <a:t>Aggiorna Punteggio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DAFACE54-EEC1-42B1-B969-7947EB5B6F57}"/>
              </a:ext>
            </a:extLst>
          </p:cNvPr>
          <p:cNvSpPr txBox="1"/>
          <p:nvPr/>
        </p:nvSpPr>
        <p:spPr>
          <a:xfrm>
            <a:off x="7531876" y="4526802"/>
            <a:ext cx="148453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eaford" panose="020B0502030303020204" pitchFamily="34" charset="0"/>
              </a:rPr>
              <a:t>Controllo Punteggio Bonus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39A724EE-4FCE-434E-8387-78622A23B97D}"/>
              </a:ext>
            </a:extLst>
          </p:cNvPr>
          <p:cNvSpPr txBox="1"/>
          <p:nvPr/>
        </p:nvSpPr>
        <p:spPr>
          <a:xfrm>
            <a:off x="7530557" y="5455162"/>
            <a:ext cx="131792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eaford" panose="020B0502030303020204" pitchFamily="34" charset="0"/>
              </a:rPr>
              <a:t>Reset Turno</a:t>
            </a:r>
          </a:p>
        </p:txBody>
      </p: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63BE2D7B-60B5-4DD8-9A3F-9B17FDABB71B}"/>
              </a:ext>
            </a:extLst>
          </p:cNvPr>
          <p:cNvCxnSpPr>
            <a:cxnSpLocks/>
            <a:stCxn id="25" idx="3"/>
            <a:endCxn id="44" idx="1"/>
          </p:cNvCxnSpPr>
          <p:nvPr/>
        </p:nvCxnSpPr>
        <p:spPr>
          <a:xfrm>
            <a:off x="6667169" y="4889696"/>
            <a:ext cx="863388" cy="715507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C5C561D8-2DDA-4E22-B50A-D32D3030CAFB}"/>
              </a:ext>
            </a:extLst>
          </p:cNvPr>
          <p:cNvSpPr txBox="1"/>
          <p:nvPr/>
        </p:nvSpPr>
        <p:spPr>
          <a:xfrm>
            <a:off x="7531874" y="3960598"/>
            <a:ext cx="131792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50" dirty="0">
                <a:solidFill>
                  <a:schemeClr val="tx1">
                    <a:lumMod val="75000"/>
                    <a:lumOff val="25000"/>
                  </a:schemeClr>
                </a:solidFill>
                <a:latin typeface="Seaford" panose="020B0502030303020204" pitchFamily="34" charset="0"/>
              </a:rPr>
              <a:t>Controllo se la partita è finita</a:t>
            </a:r>
          </a:p>
        </p:txBody>
      </p:sp>
      <p:pic>
        <p:nvPicPr>
          <p:cNvPr id="92" name="Immagine 91">
            <a:extLst>
              <a:ext uri="{FF2B5EF4-FFF2-40B4-BE49-F238E27FC236}">
                <a16:creationId xmlns:a16="http://schemas.microsoft.com/office/drawing/2014/main" id="{70904DAC-98F3-4DE5-B5ED-72605BC467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30" t="12401" r="9302" b="16503"/>
          <a:stretch/>
        </p:blipFill>
        <p:spPr>
          <a:xfrm>
            <a:off x="3272285" y="1500893"/>
            <a:ext cx="5319029" cy="2285916"/>
          </a:xfrm>
          <a:prstGeom prst="rect">
            <a:avLst/>
          </a:prstGeom>
        </p:spPr>
      </p:pic>
      <p:pic>
        <p:nvPicPr>
          <p:cNvPr id="94" name="Immagine 93">
            <a:extLst>
              <a:ext uri="{FF2B5EF4-FFF2-40B4-BE49-F238E27FC236}">
                <a16:creationId xmlns:a16="http://schemas.microsoft.com/office/drawing/2014/main" id="{2FC625A6-ED56-415B-A943-87F5A904DB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4" t="16539" r="1805" b="12581"/>
          <a:stretch/>
        </p:blipFill>
        <p:spPr>
          <a:xfrm>
            <a:off x="3282026" y="1509571"/>
            <a:ext cx="4753736" cy="2269317"/>
          </a:xfrm>
          <a:prstGeom prst="rect">
            <a:avLst/>
          </a:prstGeom>
        </p:spPr>
      </p:pic>
      <p:sp>
        <p:nvSpPr>
          <p:cNvPr id="23" name="Titolo 1">
            <a:extLst>
              <a:ext uri="{FF2B5EF4-FFF2-40B4-BE49-F238E27FC236}">
                <a16:creationId xmlns:a16="http://schemas.microsoft.com/office/drawing/2014/main" id="{8862CE10-653E-4DB2-A22B-220E5100A128}"/>
              </a:ext>
            </a:extLst>
          </p:cNvPr>
          <p:cNvSpPr txBox="1">
            <a:spLocks/>
          </p:cNvSpPr>
          <p:nvPr/>
        </p:nvSpPr>
        <p:spPr>
          <a:xfrm>
            <a:off x="97654" y="146978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dirty="0">
                <a:solidFill>
                  <a:srgbClr val="FF0000"/>
                </a:solidFill>
                <a:latin typeface="Segoe Print" panose="02000600000000000000" pitchFamily="2" charset="0"/>
              </a:rPr>
              <a:t>Single Player - kotlin</a:t>
            </a:r>
          </a:p>
        </p:txBody>
      </p:sp>
      <p:sp>
        <p:nvSpPr>
          <p:cNvPr id="26" name="Segnaposto piè di pagina 2">
            <a:extLst>
              <a:ext uri="{FF2B5EF4-FFF2-40B4-BE49-F238E27FC236}">
                <a16:creationId xmlns:a16="http://schemas.microsoft.com/office/drawing/2014/main" id="{219330C7-8B8B-45FB-868D-448DEA08D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it-IT"/>
              <a:t>Mobile Programming 2021</a:t>
            </a:r>
          </a:p>
        </p:txBody>
      </p:sp>
      <p:sp>
        <p:nvSpPr>
          <p:cNvPr id="27" name="Segnaposto numero diapositiva 3">
            <a:extLst>
              <a:ext uri="{FF2B5EF4-FFF2-40B4-BE49-F238E27FC236}">
                <a16:creationId xmlns:a16="http://schemas.microsoft.com/office/drawing/2014/main" id="{DF1B9E2F-2C1E-46AF-98ED-35C976048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45066F0-4D30-4799-9F72-EBBB480C828E}" type="slidenum">
              <a:rPr lang="it-IT" smtClean="0"/>
              <a:t>5</a:t>
            </a:fld>
            <a:endParaRPr lang="it-IT" dirty="0"/>
          </a:p>
        </p:txBody>
      </p:sp>
      <p:sp>
        <p:nvSpPr>
          <p:cNvPr id="28" name="Segnaposto data 4">
            <a:extLst>
              <a:ext uri="{FF2B5EF4-FFF2-40B4-BE49-F238E27FC236}">
                <a16:creationId xmlns:a16="http://schemas.microsoft.com/office/drawing/2014/main" id="{544B372F-C06A-422C-96AE-8E393E23CF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B676431C-B002-4165-B42A-0E7F7930A3D2}" type="datetime1">
              <a:rPr lang="it-IT" smtClean="0"/>
              <a:t>08/07/2021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991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541DA149-2819-4C42-9624-CD6ACCF553B6}"/>
              </a:ext>
            </a:extLst>
          </p:cNvPr>
          <p:cNvSpPr txBox="1">
            <a:spLocks/>
          </p:cNvSpPr>
          <p:nvPr/>
        </p:nvSpPr>
        <p:spPr>
          <a:xfrm>
            <a:off x="0" y="-64351"/>
            <a:ext cx="4734560" cy="927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dirty="0" err="1">
                <a:solidFill>
                  <a:srgbClr val="FF0000"/>
                </a:solidFill>
                <a:latin typeface="Segoe Print" panose="02000600000000000000" pitchFamily="2" charset="0"/>
              </a:rPr>
              <a:t>CountScore</a:t>
            </a:r>
            <a:r>
              <a:rPr lang="it-IT" sz="3600" dirty="0">
                <a:solidFill>
                  <a:srgbClr val="FF0000"/>
                </a:solidFill>
                <a:latin typeface="Segoe Print" panose="02000600000000000000" pitchFamily="2" charset="0"/>
              </a:rPr>
              <a:t>- kotlin</a:t>
            </a:r>
          </a:p>
        </p:txBody>
      </p:sp>
      <p:sp>
        <p:nvSpPr>
          <p:cNvPr id="4" name="Segnaposto piè di pagina 2">
            <a:extLst>
              <a:ext uri="{FF2B5EF4-FFF2-40B4-BE49-F238E27FC236}">
                <a16:creationId xmlns:a16="http://schemas.microsoft.com/office/drawing/2014/main" id="{5D729F9A-118F-45CD-8F8F-F446B6B31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it-IT"/>
              <a:t>Mobile Programming 2021</a:t>
            </a:r>
          </a:p>
        </p:txBody>
      </p:sp>
      <p:sp>
        <p:nvSpPr>
          <p:cNvPr id="6" name="Segnaposto numero diapositiva 3">
            <a:extLst>
              <a:ext uri="{FF2B5EF4-FFF2-40B4-BE49-F238E27FC236}">
                <a16:creationId xmlns:a16="http://schemas.microsoft.com/office/drawing/2014/main" id="{98564AA1-E2A4-4323-B568-707451D71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45066F0-4D30-4799-9F72-EBBB480C828E}" type="slidenum">
              <a:rPr lang="it-IT" smtClean="0"/>
              <a:t>6</a:t>
            </a:fld>
            <a:endParaRPr lang="it-IT"/>
          </a:p>
        </p:txBody>
      </p:sp>
      <p:sp>
        <p:nvSpPr>
          <p:cNvPr id="7" name="Segnaposto data 4">
            <a:extLst>
              <a:ext uri="{FF2B5EF4-FFF2-40B4-BE49-F238E27FC236}">
                <a16:creationId xmlns:a16="http://schemas.microsoft.com/office/drawing/2014/main" id="{588DB35F-EBA4-43ED-ACB6-1DD461F070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B676431C-B002-4165-B42A-0E7F7930A3D2}" type="datetime1">
              <a:rPr lang="it-IT" smtClean="0"/>
              <a:t>08/07/2021</a:t>
            </a:fld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D181521-F215-44E4-87FE-74CF6E478AFA}"/>
              </a:ext>
            </a:extLst>
          </p:cNvPr>
          <p:cNvSpPr txBox="1"/>
          <p:nvPr/>
        </p:nvSpPr>
        <p:spPr>
          <a:xfrm>
            <a:off x="168292" y="770391"/>
            <a:ext cx="5721315" cy="92795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/>
              <a:t>E’ la classe che permette di determinare quanti punti si farebbero in una determinata casella con una determinata mano di dadi.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DDF6276-EE7E-4AF8-86B7-530E5C803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012" y="1808798"/>
            <a:ext cx="3497310" cy="4547553"/>
          </a:xfrm>
          <a:prstGeom prst="rect">
            <a:avLst/>
          </a:prstGeom>
        </p:spPr>
      </p:pic>
      <p:sp>
        <p:nvSpPr>
          <p:cNvPr id="16" name="Parentesi graffa aperta 15">
            <a:extLst>
              <a:ext uri="{FF2B5EF4-FFF2-40B4-BE49-F238E27FC236}">
                <a16:creationId xmlns:a16="http://schemas.microsoft.com/office/drawing/2014/main" id="{5672492D-6AC6-4948-952E-0BADD4A9871D}"/>
              </a:ext>
            </a:extLst>
          </p:cNvPr>
          <p:cNvSpPr/>
          <p:nvPr/>
        </p:nvSpPr>
        <p:spPr>
          <a:xfrm>
            <a:off x="5134172" y="1884998"/>
            <a:ext cx="243840" cy="1706562"/>
          </a:xfrm>
          <a:prstGeom prst="leftBrac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362E2E4-98C5-44E3-974F-89753955C011}"/>
              </a:ext>
            </a:extLst>
          </p:cNvPr>
          <p:cNvSpPr txBox="1"/>
          <p:nvPr/>
        </p:nvSpPr>
        <p:spPr>
          <a:xfrm>
            <a:off x="739140" y="1953449"/>
            <a:ext cx="4273112" cy="15696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La funzione principale chiamata.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/>
              <a:t>Il parametro</a:t>
            </a:r>
            <a:r>
              <a:rPr lang="it-IT" sz="1600" b="1" dirty="0"/>
              <a:t> </a:t>
            </a:r>
            <a:r>
              <a:rPr lang="it-IT" sz="1600" b="1" dirty="0">
                <a:solidFill>
                  <a:srgbClr val="FFC000"/>
                </a:solidFill>
              </a:rPr>
              <a:t>dice</a:t>
            </a:r>
            <a:r>
              <a:rPr lang="it-IT" sz="1600" b="1" dirty="0"/>
              <a:t> </a:t>
            </a:r>
            <a:r>
              <a:rPr lang="it-IT" sz="1600" dirty="0"/>
              <a:t>è un numero compreso tra 1 e 13 che rappresenta la casella di cui si vuole conoscere il punteggio.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FFC000"/>
                </a:solidFill>
              </a:rPr>
              <a:t>myDice</a:t>
            </a:r>
            <a:r>
              <a:rPr lang="it-IT" sz="1600" dirty="0"/>
              <a:t> è la mano di dadi attualmente posseduta.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C52A60B-AAB8-42E8-81DC-77F6B2BE7DE8}"/>
              </a:ext>
            </a:extLst>
          </p:cNvPr>
          <p:cNvSpPr txBox="1"/>
          <p:nvPr/>
        </p:nvSpPr>
        <p:spPr>
          <a:xfrm>
            <a:off x="1709757" y="3744021"/>
            <a:ext cx="3302495" cy="338554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 err="1"/>
              <a:t>Number</a:t>
            </a:r>
            <a:r>
              <a:rPr lang="it-IT" sz="1600" dirty="0"/>
              <a:t> è per le caselle da 1 a 6.  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278B71A4-67A5-44BB-86DC-84EC9025688F}"/>
              </a:ext>
            </a:extLst>
          </p:cNvPr>
          <p:cNvCxnSpPr>
            <a:stCxn id="18" idx="3"/>
          </p:cNvCxnSpPr>
          <p:nvPr/>
        </p:nvCxnSpPr>
        <p:spPr>
          <a:xfrm>
            <a:off x="5012252" y="3913298"/>
            <a:ext cx="365760" cy="0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9ACDD22-A36C-4DFF-BBBE-A88F3A20D5BB}"/>
              </a:ext>
            </a:extLst>
          </p:cNvPr>
          <p:cNvSpPr txBox="1"/>
          <p:nvPr/>
        </p:nvSpPr>
        <p:spPr>
          <a:xfrm>
            <a:off x="1587837" y="4827310"/>
            <a:ext cx="3424415" cy="1077218"/>
          </a:xfrm>
          <a:prstGeom prst="rect">
            <a:avLst/>
          </a:prstGeom>
          <a:noFill/>
          <a:ln w="19050">
            <a:solidFill>
              <a:srgbClr val="FF3399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/>
              <a:t>Le altre caselle  che hanno bisogno di un calcolo specifico hanno ognuna una funzione dedicata e prendono come unico argomento l’array myDice.</a:t>
            </a:r>
          </a:p>
        </p:txBody>
      </p:sp>
      <p:sp>
        <p:nvSpPr>
          <p:cNvPr id="23" name="Parentesi graffa aperta 22">
            <a:extLst>
              <a:ext uri="{FF2B5EF4-FFF2-40B4-BE49-F238E27FC236}">
                <a16:creationId xmlns:a16="http://schemas.microsoft.com/office/drawing/2014/main" id="{74556512-A653-401B-9410-AB8F784A790A}"/>
              </a:ext>
            </a:extLst>
          </p:cNvPr>
          <p:cNvSpPr/>
          <p:nvPr/>
        </p:nvSpPr>
        <p:spPr>
          <a:xfrm>
            <a:off x="5134172" y="4155441"/>
            <a:ext cx="243840" cy="2174736"/>
          </a:xfrm>
          <a:prstGeom prst="leftBrace">
            <a:avLst>
              <a:gd name="adj1" fmla="val 0"/>
              <a:gd name="adj2" fmla="val 50000"/>
            </a:avLst>
          </a:prstGeom>
          <a:ln w="19050">
            <a:solidFill>
              <a:srgbClr val="FF3399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747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AF65F5D7-8D21-4DDF-84E3-CCE5FDFFA9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27"/>
          <a:stretch/>
        </p:blipFill>
        <p:spPr>
          <a:xfrm>
            <a:off x="142116" y="1911440"/>
            <a:ext cx="1773147" cy="368563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D5A8D48-022B-4B09-A89B-374249C614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33"/>
          <a:stretch/>
        </p:blipFill>
        <p:spPr>
          <a:xfrm>
            <a:off x="5370236" y="2371863"/>
            <a:ext cx="1676516" cy="351000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2E8EBB1-B063-491C-B417-55D17C26C212}"/>
              </a:ext>
            </a:extLst>
          </p:cNvPr>
          <p:cNvSpPr txBox="1"/>
          <p:nvPr/>
        </p:nvSpPr>
        <p:spPr>
          <a:xfrm>
            <a:off x="5370234" y="1505702"/>
            <a:ext cx="1691180" cy="71558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350" dirty="0"/>
              <a:t>Pop-up per la scelta dei nomi ad inizio partita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7F33E680-ECDB-4EA0-8004-23D6D644DFA5}"/>
              </a:ext>
            </a:extLst>
          </p:cNvPr>
          <p:cNvCxnSpPr>
            <a:cxnSpLocks/>
          </p:cNvCxnSpPr>
          <p:nvPr/>
        </p:nvCxnSpPr>
        <p:spPr>
          <a:xfrm flipV="1">
            <a:off x="5624148" y="2236137"/>
            <a:ext cx="0" cy="189072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1352617-1E48-445A-8250-FE8C1DC77F49}"/>
              </a:ext>
            </a:extLst>
          </p:cNvPr>
          <p:cNvSpPr txBox="1"/>
          <p:nvPr/>
        </p:nvSpPr>
        <p:spPr>
          <a:xfrm>
            <a:off x="7353930" y="1597335"/>
            <a:ext cx="1690200" cy="507831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txBody>
          <a:bodyPr wrap="square" numCol="1" rtlCol="0" anchor="ctr">
            <a:spAutoFit/>
          </a:bodyPr>
          <a:lstStyle/>
          <a:p>
            <a:pPr algn="ctr"/>
            <a:r>
              <a:rPr lang="it-IT" sz="1350" dirty="0"/>
              <a:t>Pop-up con classifiche e punteggi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655D532-9955-400A-9645-13A410E4CCE2}"/>
              </a:ext>
            </a:extLst>
          </p:cNvPr>
          <p:cNvSpPr txBox="1"/>
          <p:nvPr/>
        </p:nvSpPr>
        <p:spPr>
          <a:xfrm>
            <a:off x="142116" y="1315129"/>
            <a:ext cx="2787747" cy="50783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350" dirty="0"/>
              <a:t>A differenza del Single Player sono state raddoppiate le Text View.</a:t>
            </a:r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F47E7B73-63E7-4207-B220-E6E5D1E337A1}"/>
              </a:ext>
            </a:extLst>
          </p:cNvPr>
          <p:cNvCxnSpPr/>
          <p:nvPr/>
        </p:nvCxnSpPr>
        <p:spPr>
          <a:xfrm>
            <a:off x="574503" y="1827351"/>
            <a:ext cx="0" cy="544513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0DA11A2D-0D8B-4BB7-B831-34987B7E33CB}"/>
              </a:ext>
            </a:extLst>
          </p:cNvPr>
          <p:cNvCxnSpPr/>
          <p:nvPr/>
        </p:nvCxnSpPr>
        <p:spPr>
          <a:xfrm>
            <a:off x="881684" y="1827350"/>
            <a:ext cx="0" cy="544513"/>
          </a:xfrm>
          <a:prstGeom prst="straightConnector1">
            <a:avLst/>
          </a:prstGeom>
          <a:ln w="19050">
            <a:solidFill>
              <a:srgbClr val="FF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A8E4FF3B-D4C7-478E-B21B-903976279936}"/>
              </a:ext>
            </a:extLst>
          </p:cNvPr>
          <p:cNvSpPr txBox="1"/>
          <p:nvPr/>
        </p:nvSpPr>
        <p:spPr>
          <a:xfrm>
            <a:off x="1697775" y="1911439"/>
            <a:ext cx="217488" cy="1846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it-IT" sz="600" dirty="0"/>
          </a:p>
        </p:txBody>
      </p:sp>
      <p:cxnSp>
        <p:nvCxnSpPr>
          <p:cNvPr id="29" name="Connettore a gomito 28">
            <a:extLst>
              <a:ext uri="{FF2B5EF4-FFF2-40B4-BE49-F238E27FC236}">
                <a16:creationId xmlns:a16="http://schemas.microsoft.com/office/drawing/2014/main" id="{E351A1A9-F257-4AB2-BE85-17D19CAEF1C6}"/>
              </a:ext>
            </a:extLst>
          </p:cNvPr>
          <p:cNvCxnSpPr>
            <a:cxnSpLocks/>
            <a:stCxn id="27" idx="3"/>
            <a:endCxn id="34" idx="0"/>
          </p:cNvCxnSpPr>
          <p:nvPr/>
        </p:nvCxnSpPr>
        <p:spPr>
          <a:xfrm>
            <a:off x="1915263" y="2003772"/>
            <a:ext cx="1639653" cy="275535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6D17AA4D-50C9-4E3A-9373-26A4DE30192D}"/>
              </a:ext>
            </a:extLst>
          </p:cNvPr>
          <p:cNvSpPr txBox="1"/>
          <p:nvPr/>
        </p:nvSpPr>
        <p:spPr>
          <a:xfrm>
            <a:off x="2865941" y="2279307"/>
            <a:ext cx="1377950" cy="5078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350" dirty="0"/>
              <a:t>Abilita e Disabilita i suoni</a:t>
            </a: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880F266F-3CE5-4764-8986-61CA45152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0141" y="3100528"/>
            <a:ext cx="3148519" cy="1835297"/>
          </a:xfrm>
          <a:prstGeom prst="rect">
            <a:avLst/>
          </a:prstGeom>
        </p:spPr>
      </p:pic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E52559A2-C3CD-49EB-A221-7495F4C95486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3554916" y="2787138"/>
            <a:ext cx="0" cy="3133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olo 1">
            <a:extLst>
              <a:ext uri="{FF2B5EF4-FFF2-40B4-BE49-F238E27FC236}">
                <a16:creationId xmlns:a16="http://schemas.microsoft.com/office/drawing/2014/main" id="{41C57424-6C43-4698-A451-A71FCE656F87}"/>
              </a:ext>
            </a:extLst>
          </p:cNvPr>
          <p:cNvSpPr txBox="1">
            <a:spLocks/>
          </p:cNvSpPr>
          <p:nvPr/>
        </p:nvSpPr>
        <p:spPr>
          <a:xfrm>
            <a:off x="97654" y="146978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dirty="0">
                <a:solidFill>
                  <a:srgbClr val="FF0000"/>
                </a:solidFill>
                <a:latin typeface="Segoe Print" panose="02000600000000000000" pitchFamily="2" charset="0"/>
              </a:rPr>
              <a:t>Multiplayer - Layout</a:t>
            </a:r>
          </a:p>
        </p:txBody>
      </p:sp>
      <p:sp>
        <p:nvSpPr>
          <p:cNvPr id="18" name="Segnaposto piè di pagina 2">
            <a:extLst>
              <a:ext uri="{FF2B5EF4-FFF2-40B4-BE49-F238E27FC236}">
                <a16:creationId xmlns:a16="http://schemas.microsoft.com/office/drawing/2014/main" id="{30830BBB-1BEA-4E29-B605-DBE121C6C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it-IT"/>
              <a:t>Mobile Programming 2021</a:t>
            </a:r>
          </a:p>
        </p:txBody>
      </p:sp>
      <p:sp>
        <p:nvSpPr>
          <p:cNvPr id="19" name="Segnaposto numero diapositiva 3">
            <a:extLst>
              <a:ext uri="{FF2B5EF4-FFF2-40B4-BE49-F238E27FC236}">
                <a16:creationId xmlns:a16="http://schemas.microsoft.com/office/drawing/2014/main" id="{59838D59-C780-4E4C-BD38-5A35FB973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45066F0-4D30-4799-9F72-EBBB480C828E}" type="slidenum">
              <a:rPr lang="it-IT" smtClean="0"/>
              <a:t>7</a:t>
            </a:fld>
            <a:endParaRPr lang="it-IT"/>
          </a:p>
        </p:txBody>
      </p:sp>
      <p:sp>
        <p:nvSpPr>
          <p:cNvPr id="20" name="Segnaposto data 4">
            <a:extLst>
              <a:ext uri="{FF2B5EF4-FFF2-40B4-BE49-F238E27FC236}">
                <a16:creationId xmlns:a16="http://schemas.microsoft.com/office/drawing/2014/main" id="{AA0ED4FE-4F65-46C4-9859-5E2A04E622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B676431C-B002-4165-B42A-0E7F7930A3D2}" type="datetime1">
              <a:rPr lang="it-IT" smtClean="0"/>
              <a:t>08/07/2021</a:t>
            </a:fld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53AB076-B812-415C-93E7-53242738F2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106"/>
          <a:stretch/>
        </p:blipFill>
        <p:spPr>
          <a:xfrm>
            <a:off x="7362731" y="2377958"/>
            <a:ext cx="1672597" cy="3510000"/>
          </a:xfrm>
          <a:prstGeom prst="rect">
            <a:avLst/>
          </a:prstGeom>
        </p:spPr>
      </p:pic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EAE2F0F8-9B57-4435-ABC0-BAD7F3931BF8}"/>
              </a:ext>
            </a:extLst>
          </p:cNvPr>
          <p:cNvCxnSpPr>
            <a:cxnSpLocks/>
          </p:cNvCxnSpPr>
          <p:nvPr/>
        </p:nvCxnSpPr>
        <p:spPr>
          <a:xfrm flipV="1">
            <a:off x="8862071" y="2105169"/>
            <a:ext cx="0" cy="2021694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536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9154A9AB-7A50-4CCB-AAD9-0F2DAECB8BC9}"/>
              </a:ext>
            </a:extLst>
          </p:cNvPr>
          <p:cNvSpPr txBox="1"/>
          <p:nvPr/>
        </p:nvSpPr>
        <p:spPr>
          <a:xfrm>
            <a:off x="78145" y="766660"/>
            <a:ext cx="7645428" cy="124649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it-IT" sz="1200" dirty="0"/>
              <a:t>Il gioco inizia con la creazione di 4 array: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200" dirty="0"/>
              <a:t>Due</a:t>
            </a:r>
            <a:r>
              <a:rPr lang="it-IT" sz="1200" b="1" dirty="0"/>
              <a:t> </a:t>
            </a:r>
            <a:r>
              <a:rPr lang="it-IT" sz="1300" dirty="0" err="1">
                <a:solidFill>
                  <a:srgbClr val="00B0F0"/>
                </a:solidFill>
              </a:rPr>
              <a:t>playedDice</a:t>
            </a:r>
            <a:r>
              <a:rPr lang="it-IT" sz="1300" dirty="0"/>
              <a:t>,</a:t>
            </a:r>
            <a:r>
              <a:rPr lang="it-IT" sz="1200" dirty="0"/>
              <a:t> rappresentano le caselle (</a:t>
            </a:r>
            <a:r>
              <a:rPr lang="it-IT" sz="1200" i="1" dirty="0" err="1"/>
              <a:t>true</a:t>
            </a:r>
            <a:r>
              <a:rPr lang="it-IT" sz="1200" dirty="0"/>
              <a:t> -&gt; giocata, </a:t>
            </a:r>
            <a:r>
              <a:rPr lang="it-IT" sz="1200" i="1" dirty="0"/>
              <a:t>false</a:t>
            </a:r>
            <a:r>
              <a:rPr lang="it-IT" sz="1200" dirty="0"/>
              <a:t> -&gt; non giocata) per entrambi i giocatori. Appena uno di essi giocherà su una casella, il relativo componente dell’array verrà messo a </a:t>
            </a:r>
            <a:r>
              <a:rPr lang="it-IT" sz="1200" i="1" dirty="0" err="1"/>
              <a:t>true</a:t>
            </a:r>
            <a:r>
              <a:rPr lang="it-IT" sz="1200" dirty="0"/>
              <a:t>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300" dirty="0"/>
              <a:t> </a:t>
            </a:r>
            <a:r>
              <a:rPr lang="it-IT" sz="1300" dirty="0" err="1">
                <a:solidFill>
                  <a:srgbClr val="00B0F0"/>
                </a:solidFill>
              </a:rPr>
              <a:t>arrayLocked</a:t>
            </a:r>
            <a:r>
              <a:rPr lang="it-IT" sz="1200" dirty="0"/>
              <a:t> tiene traccia di quali dadi sono stati bloccati</a:t>
            </a:r>
          </a:p>
          <a:p>
            <a:pPr lvl="2"/>
            <a:r>
              <a:rPr lang="it-IT" sz="1200" dirty="0"/>
              <a:t>     nel turno corrente.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300" dirty="0"/>
              <a:t> </a:t>
            </a:r>
            <a:r>
              <a:rPr lang="it-IT" sz="1300" dirty="0" err="1">
                <a:solidFill>
                  <a:srgbClr val="00B0F0"/>
                </a:solidFill>
              </a:rPr>
              <a:t>arrayList</a:t>
            </a:r>
            <a:r>
              <a:rPr lang="it-IT" sz="1200" dirty="0"/>
              <a:t> contiene i dadi del giocatore.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DF158A6-2536-45BC-B39A-B5BF381749F2}"/>
              </a:ext>
            </a:extLst>
          </p:cNvPr>
          <p:cNvSpPr txBox="1"/>
          <p:nvPr/>
        </p:nvSpPr>
        <p:spPr>
          <a:xfrm>
            <a:off x="771126" y="2337672"/>
            <a:ext cx="2729060" cy="1169551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 err="1">
                <a:solidFill>
                  <a:srgbClr val="92D050"/>
                </a:solidFill>
              </a:rPr>
              <a:t>threeLaunch</a:t>
            </a:r>
            <a:r>
              <a:rPr lang="it-IT" sz="1600" dirty="0">
                <a:solidFill>
                  <a:srgbClr val="92D050"/>
                </a:solidFill>
              </a:rPr>
              <a:t>( )</a:t>
            </a:r>
            <a:r>
              <a:rPr lang="it-IT" sz="1600" dirty="0"/>
              <a:t> </a:t>
            </a:r>
            <a:r>
              <a:rPr lang="it-IT" sz="1350" dirty="0"/>
              <a:t>-&gt; richiamata ogni volta che viene premuto il tasto lancia, simile al Single Player ma adattata ai due turni di gioco, effettua delle operazioni grafiche.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D618063-67CA-4606-AF90-7370A2D5256A}"/>
              </a:ext>
            </a:extLst>
          </p:cNvPr>
          <p:cNvSpPr txBox="1"/>
          <p:nvPr/>
        </p:nvSpPr>
        <p:spPr>
          <a:xfrm>
            <a:off x="4600204" y="2079390"/>
            <a:ext cx="2087224" cy="137730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 err="1">
                <a:solidFill>
                  <a:srgbClr val="FFC000"/>
                </a:solidFill>
              </a:rPr>
              <a:t>randomDice</a:t>
            </a:r>
            <a:r>
              <a:rPr lang="it-IT" sz="1600" dirty="0">
                <a:solidFill>
                  <a:srgbClr val="FFC000"/>
                </a:solidFill>
              </a:rPr>
              <a:t>( ) </a:t>
            </a:r>
            <a:r>
              <a:rPr lang="it-IT" sz="1050" dirty="0"/>
              <a:t>-&gt; </a:t>
            </a:r>
            <a:r>
              <a:rPr lang="it-IT" sz="1350" dirty="0"/>
              <a:t>oltre ad aggiornare </a:t>
            </a:r>
            <a:r>
              <a:rPr lang="it-IT" sz="1350" dirty="0" err="1"/>
              <a:t>arrayList</a:t>
            </a:r>
            <a:r>
              <a:rPr lang="it-IT" sz="1350" dirty="0"/>
              <a:t> con la nuova mano di gioco, esegue delle animazioni dei dadi a seconda del lancio.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78E1A47C-AD27-42F4-9DFB-B656E9F20D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40"/>
          <a:stretch/>
        </p:blipFill>
        <p:spPr>
          <a:xfrm>
            <a:off x="5777871" y="3198928"/>
            <a:ext cx="3303394" cy="3168814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90BD3FE8-D399-4033-8FA6-09D729BBD0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64" t="16586" r="27023" b="20450"/>
          <a:stretch/>
        </p:blipFill>
        <p:spPr>
          <a:xfrm>
            <a:off x="301719" y="3693970"/>
            <a:ext cx="3667874" cy="2023052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D3F4AB26-2C47-421A-9A84-5D880055680F}"/>
              </a:ext>
            </a:extLst>
          </p:cNvPr>
          <p:cNvSpPr txBox="1"/>
          <p:nvPr/>
        </p:nvSpPr>
        <p:spPr>
          <a:xfrm>
            <a:off x="4059659" y="4879344"/>
            <a:ext cx="1676841" cy="984885"/>
          </a:xfrm>
          <a:prstGeom prst="rect">
            <a:avLst/>
          </a:prstGeom>
          <a:noFill/>
          <a:ln w="19050">
            <a:solidFill>
              <a:srgbClr val="FF3399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FF3399"/>
                </a:solidFill>
              </a:rPr>
              <a:t>SharedPreference</a:t>
            </a:r>
            <a:r>
              <a:rPr lang="it-IT" sz="1050" dirty="0">
                <a:solidFill>
                  <a:srgbClr val="FF3399"/>
                </a:solidFill>
              </a:rPr>
              <a:t> </a:t>
            </a:r>
            <a:r>
              <a:rPr lang="it-IT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 salvare: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Nomi dei giocatori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Colori dei dadi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it-IT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Suoni</a:t>
            </a:r>
          </a:p>
        </p:txBody>
      </p:sp>
      <p:cxnSp>
        <p:nvCxnSpPr>
          <p:cNvPr id="29" name="Connettore a gomito 28">
            <a:extLst>
              <a:ext uri="{FF2B5EF4-FFF2-40B4-BE49-F238E27FC236}">
                <a16:creationId xmlns:a16="http://schemas.microsoft.com/office/drawing/2014/main" id="{F8869DD7-5B47-4229-81DD-D007B976DD12}"/>
              </a:ext>
            </a:extLst>
          </p:cNvPr>
          <p:cNvCxnSpPr>
            <a:cxnSpLocks/>
          </p:cNvCxnSpPr>
          <p:nvPr/>
        </p:nvCxnSpPr>
        <p:spPr>
          <a:xfrm>
            <a:off x="2701275" y="4704341"/>
            <a:ext cx="2378042" cy="175004"/>
          </a:xfrm>
          <a:prstGeom prst="bentConnector2">
            <a:avLst/>
          </a:prstGeom>
          <a:ln w="19050">
            <a:solidFill>
              <a:srgbClr val="FF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a gomito 29">
            <a:extLst>
              <a:ext uri="{FF2B5EF4-FFF2-40B4-BE49-F238E27FC236}">
                <a16:creationId xmlns:a16="http://schemas.microsoft.com/office/drawing/2014/main" id="{092E20E7-0FAB-457A-B4DB-C4A54B486BDE}"/>
              </a:ext>
            </a:extLst>
          </p:cNvPr>
          <p:cNvCxnSpPr>
            <a:cxnSpLocks/>
            <a:endCxn id="27" idx="3"/>
          </p:cNvCxnSpPr>
          <p:nvPr/>
        </p:nvCxnSpPr>
        <p:spPr>
          <a:xfrm flipV="1">
            <a:off x="2701275" y="4705496"/>
            <a:ext cx="1268318" cy="173847"/>
          </a:xfrm>
          <a:prstGeom prst="bentConnector3">
            <a:avLst>
              <a:gd name="adj1" fmla="val 24816"/>
            </a:avLst>
          </a:prstGeom>
          <a:ln w="19050">
            <a:solidFill>
              <a:srgbClr val="FF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a gomito 30">
            <a:extLst>
              <a:ext uri="{FF2B5EF4-FFF2-40B4-BE49-F238E27FC236}">
                <a16:creationId xmlns:a16="http://schemas.microsoft.com/office/drawing/2014/main" id="{B06A91BE-423E-4EF9-BE17-738C03E58511}"/>
              </a:ext>
            </a:extLst>
          </p:cNvPr>
          <p:cNvCxnSpPr>
            <a:cxnSpLocks/>
            <a:endCxn id="27" idx="3"/>
          </p:cNvCxnSpPr>
          <p:nvPr/>
        </p:nvCxnSpPr>
        <p:spPr>
          <a:xfrm>
            <a:off x="3335436" y="4268040"/>
            <a:ext cx="634159" cy="437458"/>
          </a:xfrm>
          <a:prstGeom prst="bentConnector3">
            <a:avLst>
              <a:gd name="adj1" fmla="val 99363"/>
            </a:avLst>
          </a:prstGeom>
          <a:ln w="19050">
            <a:solidFill>
              <a:srgbClr val="FF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a gomito 31">
            <a:extLst>
              <a:ext uri="{FF2B5EF4-FFF2-40B4-BE49-F238E27FC236}">
                <a16:creationId xmlns:a16="http://schemas.microsoft.com/office/drawing/2014/main" id="{5CDD99AB-19AB-4884-9017-B5882F1252AE}"/>
              </a:ext>
            </a:extLst>
          </p:cNvPr>
          <p:cNvCxnSpPr>
            <a:cxnSpLocks/>
            <a:endCxn id="27" idx="3"/>
          </p:cNvCxnSpPr>
          <p:nvPr/>
        </p:nvCxnSpPr>
        <p:spPr>
          <a:xfrm rot="16200000" flipH="1">
            <a:off x="3531330" y="4267233"/>
            <a:ext cx="668627" cy="207899"/>
          </a:xfrm>
          <a:prstGeom prst="bentConnector4">
            <a:avLst>
              <a:gd name="adj1" fmla="val -864"/>
              <a:gd name="adj2" fmla="val 98626"/>
            </a:avLst>
          </a:prstGeom>
          <a:ln w="19050">
            <a:solidFill>
              <a:srgbClr val="FF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a gomito 39">
            <a:extLst>
              <a:ext uri="{FF2B5EF4-FFF2-40B4-BE49-F238E27FC236}">
                <a16:creationId xmlns:a16="http://schemas.microsoft.com/office/drawing/2014/main" id="{3D9CED61-8B8A-4A29-B08A-43D177641A2D}"/>
              </a:ext>
            </a:extLst>
          </p:cNvPr>
          <p:cNvCxnSpPr>
            <a:cxnSpLocks/>
            <a:stCxn id="11" idx="3"/>
            <a:endCxn id="13" idx="0"/>
          </p:cNvCxnSpPr>
          <p:nvPr/>
        </p:nvCxnSpPr>
        <p:spPr>
          <a:xfrm>
            <a:off x="6687428" y="2768040"/>
            <a:ext cx="742140" cy="430888"/>
          </a:xfrm>
          <a:prstGeom prst="bentConnector2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itolo 1">
            <a:extLst>
              <a:ext uri="{FF2B5EF4-FFF2-40B4-BE49-F238E27FC236}">
                <a16:creationId xmlns:a16="http://schemas.microsoft.com/office/drawing/2014/main" id="{5064371E-5252-46DE-AFCB-3662FB24D76E}"/>
              </a:ext>
            </a:extLst>
          </p:cNvPr>
          <p:cNvSpPr txBox="1">
            <a:spLocks/>
          </p:cNvSpPr>
          <p:nvPr/>
        </p:nvSpPr>
        <p:spPr>
          <a:xfrm>
            <a:off x="-12762" y="-12822"/>
            <a:ext cx="4942830" cy="83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dirty="0">
                <a:solidFill>
                  <a:srgbClr val="FF0000"/>
                </a:solidFill>
                <a:latin typeface="Segoe Print" panose="02000600000000000000" pitchFamily="2" charset="0"/>
              </a:rPr>
              <a:t>Multiplayer - kotlin</a:t>
            </a:r>
          </a:p>
        </p:txBody>
      </p:sp>
      <p:sp>
        <p:nvSpPr>
          <p:cNvPr id="19" name="Segnaposto piè di pagina 2">
            <a:extLst>
              <a:ext uri="{FF2B5EF4-FFF2-40B4-BE49-F238E27FC236}">
                <a16:creationId xmlns:a16="http://schemas.microsoft.com/office/drawing/2014/main" id="{8D6395F1-91BA-4928-8BD7-D8DCDEA11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it-IT"/>
              <a:t>Mobile Programming 2021</a:t>
            </a:r>
          </a:p>
        </p:txBody>
      </p:sp>
      <p:sp>
        <p:nvSpPr>
          <p:cNvPr id="20" name="Segnaposto numero diapositiva 3">
            <a:extLst>
              <a:ext uri="{FF2B5EF4-FFF2-40B4-BE49-F238E27FC236}">
                <a16:creationId xmlns:a16="http://schemas.microsoft.com/office/drawing/2014/main" id="{9C387E57-EEF9-43EE-B56B-46006DAE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45066F0-4D30-4799-9F72-EBBB480C828E}" type="slidenum">
              <a:rPr lang="it-IT" smtClean="0"/>
              <a:t>8</a:t>
            </a:fld>
            <a:endParaRPr lang="it-IT"/>
          </a:p>
        </p:txBody>
      </p:sp>
      <p:sp>
        <p:nvSpPr>
          <p:cNvPr id="21" name="Segnaposto data 4">
            <a:extLst>
              <a:ext uri="{FF2B5EF4-FFF2-40B4-BE49-F238E27FC236}">
                <a16:creationId xmlns:a16="http://schemas.microsoft.com/office/drawing/2014/main" id="{3B409F8B-39F3-4FCA-A420-48194F41B2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B676431C-B002-4165-B42A-0E7F7930A3D2}" type="datetime1">
              <a:rPr lang="it-IT" smtClean="0"/>
              <a:t>08/07/2021</a:t>
            </a:fld>
            <a:endParaRPr lang="it-IT"/>
          </a:p>
        </p:txBody>
      </p:sp>
      <p:pic>
        <p:nvPicPr>
          <p:cNvPr id="83" name="Immagine 82">
            <a:extLst>
              <a:ext uri="{FF2B5EF4-FFF2-40B4-BE49-F238E27FC236}">
                <a16:creationId xmlns:a16="http://schemas.microsoft.com/office/drawing/2014/main" id="{67999124-3D1F-4E54-84DC-DB79820DA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9593" y="1431826"/>
            <a:ext cx="5150724" cy="606478"/>
          </a:xfrm>
          <a:prstGeom prst="rect">
            <a:avLst/>
          </a:prstGeom>
        </p:spPr>
      </p:pic>
      <p:cxnSp>
        <p:nvCxnSpPr>
          <p:cNvPr id="86" name="Connettore a gomito 85">
            <a:extLst>
              <a:ext uri="{FF2B5EF4-FFF2-40B4-BE49-F238E27FC236}">
                <a16:creationId xmlns:a16="http://schemas.microsoft.com/office/drawing/2014/main" id="{6539942D-8D65-4E14-9A0B-B269C12DBE77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rot="5400000">
            <a:off x="2856000" y="1292812"/>
            <a:ext cx="324517" cy="1765203"/>
          </a:xfrm>
          <a:prstGeom prst="bentConnector3">
            <a:avLst>
              <a:gd name="adj1" fmla="val 50000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Connettore a gomito 92">
            <a:extLst>
              <a:ext uri="{FF2B5EF4-FFF2-40B4-BE49-F238E27FC236}">
                <a16:creationId xmlns:a16="http://schemas.microsoft.com/office/drawing/2014/main" id="{850AF260-CD19-4AB4-A1F7-0803B0DBB934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 flipV="1">
            <a:off x="3500186" y="2768040"/>
            <a:ext cx="1100018" cy="154408"/>
          </a:xfrm>
          <a:prstGeom prst="bentConnector3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9148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7CC3CF2-0E64-4884-881D-54A48515C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74" y="1075152"/>
            <a:ext cx="5203398" cy="1172972"/>
          </a:xfrm>
          <a:ln w="19050">
            <a:solidFill>
              <a:srgbClr val="00B0F0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1600" dirty="0" err="1">
                <a:solidFill>
                  <a:srgbClr val="00B0F0"/>
                </a:solidFill>
              </a:rPr>
              <a:t>playPressed</a:t>
            </a:r>
            <a:r>
              <a:rPr lang="it-IT" sz="1600" dirty="0">
                <a:solidFill>
                  <a:srgbClr val="00B0F0"/>
                </a:solidFill>
              </a:rPr>
              <a:t>( )</a:t>
            </a:r>
            <a:r>
              <a:rPr lang="it-IT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1350" dirty="0"/>
              <a:t>-&gt; simile al Single Player, ma in base al turno vengono:</a:t>
            </a:r>
          </a:p>
          <a:p>
            <a:pPr marL="180000">
              <a:spcBef>
                <a:spcPts val="600"/>
              </a:spcBef>
            </a:pPr>
            <a:r>
              <a:rPr lang="it-IT" sz="1350" dirty="0"/>
              <a:t>Bloccate le caselle dell’avversario.</a:t>
            </a:r>
          </a:p>
          <a:p>
            <a:pPr marL="180000">
              <a:spcBef>
                <a:spcPts val="600"/>
              </a:spcBef>
            </a:pPr>
            <a:r>
              <a:rPr lang="it-IT" sz="1350" dirty="0"/>
              <a:t>Cambiati i colori dei dadi.</a:t>
            </a:r>
          </a:p>
          <a:p>
            <a:pPr marL="0" indent="0">
              <a:buNone/>
            </a:pPr>
            <a:r>
              <a:rPr lang="it-IT" sz="1250" dirty="0"/>
              <a:t>Esegue un animazione diversa dei dadi che ‘’scompaiono’’.</a:t>
            </a:r>
          </a:p>
          <a:p>
            <a:endParaRPr lang="it-IT" sz="135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456026B-9258-4375-86F8-AE755D0879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48" t="11835" r="1153" b="11461"/>
          <a:stretch/>
        </p:blipFill>
        <p:spPr>
          <a:xfrm>
            <a:off x="4040273" y="1347017"/>
            <a:ext cx="4993087" cy="2393735"/>
          </a:xfrm>
          <a:prstGeom prst="rect">
            <a:avLst/>
          </a:prstGeom>
        </p:spPr>
      </p:pic>
      <p:cxnSp>
        <p:nvCxnSpPr>
          <p:cNvPr id="29" name="Connettore a gomito 28">
            <a:extLst>
              <a:ext uri="{FF2B5EF4-FFF2-40B4-BE49-F238E27FC236}">
                <a16:creationId xmlns:a16="http://schemas.microsoft.com/office/drawing/2014/main" id="{FA7B9625-8DCE-4B00-B25C-0889F9C73699}"/>
              </a:ext>
            </a:extLst>
          </p:cNvPr>
          <p:cNvCxnSpPr>
            <a:cxnSpLocks/>
            <a:endCxn id="3" idx="2"/>
          </p:cNvCxnSpPr>
          <p:nvPr/>
        </p:nvCxnSpPr>
        <p:spPr>
          <a:xfrm rot="10800000">
            <a:off x="2774974" y="2248125"/>
            <a:ext cx="1546275" cy="537997"/>
          </a:xfrm>
          <a:prstGeom prst="bentConnector2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a gomito 30">
            <a:extLst>
              <a:ext uri="{FF2B5EF4-FFF2-40B4-BE49-F238E27FC236}">
                <a16:creationId xmlns:a16="http://schemas.microsoft.com/office/drawing/2014/main" id="{D7B6F4E7-13BB-4BA3-AC92-C6E9FD470BD1}"/>
              </a:ext>
            </a:extLst>
          </p:cNvPr>
          <p:cNvCxnSpPr>
            <a:cxnSpLocks/>
          </p:cNvCxnSpPr>
          <p:nvPr/>
        </p:nvCxnSpPr>
        <p:spPr>
          <a:xfrm rot="16200000" flipV="1">
            <a:off x="4055541" y="2811113"/>
            <a:ext cx="308610" cy="258581"/>
          </a:xfrm>
          <a:prstGeom prst="bentConnector3">
            <a:avLst>
              <a:gd name="adj1" fmla="val 905"/>
            </a:avLst>
          </a:prstGeom>
          <a:ln w="190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E1451361-521E-4A71-887F-9E35BDDD5B9A}"/>
              </a:ext>
            </a:extLst>
          </p:cNvPr>
          <p:cNvSpPr txBox="1"/>
          <p:nvPr/>
        </p:nvSpPr>
        <p:spPr>
          <a:xfrm>
            <a:off x="2139025" y="3906554"/>
            <a:ext cx="2708184" cy="9618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solidFill>
                  <a:srgbClr val="FF0000"/>
                </a:solidFill>
              </a:rPr>
              <a:t>showEndMatchDialog</a:t>
            </a:r>
            <a:r>
              <a:rPr lang="it-IT" sz="1600" dirty="0">
                <a:solidFill>
                  <a:srgbClr val="FF0000"/>
                </a:solidFill>
              </a:rPr>
              <a:t>( ) </a:t>
            </a:r>
            <a:r>
              <a:rPr lang="it-IT" sz="1350" dirty="0"/>
              <a:t>-&gt; Crea una classifica con il primo e secondo posto, permette di ripetere la partita.</a:t>
            </a:r>
          </a:p>
        </p:txBody>
      </p:sp>
      <p:cxnSp>
        <p:nvCxnSpPr>
          <p:cNvPr id="35" name="Connettore a gomito 34">
            <a:extLst>
              <a:ext uri="{FF2B5EF4-FFF2-40B4-BE49-F238E27FC236}">
                <a16:creationId xmlns:a16="http://schemas.microsoft.com/office/drawing/2014/main" id="{7343698A-A254-4203-AD9B-C1A64178275D}"/>
              </a:ext>
            </a:extLst>
          </p:cNvPr>
          <p:cNvCxnSpPr>
            <a:cxnSpLocks/>
            <a:stCxn id="34" idx="2"/>
            <a:endCxn id="32" idx="1"/>
          </p:cNvCxnSpPr>
          <p:nvPr/>
        </p:nvCxnSpPr>
        <p:spPr>
          <a:xfrm rot="16200000" flipH="1">
            <a:off x="1328346" y="3576776"/>
            <a:ext cx="706272" cy="915085"/>
          </a:xfrm>
          <a:prstGeom prst="bentConnector2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rollDice">
            <a:hlinkClick r:id="" action="ppaction://media"/>
            <a:extLst>
              <a:ext uri="{FF2B5EF4-FFF2-40B4-BE49-F238E27FC236}">
                <a16:creationId xmlns:a16="http://schemas.microsoft.com/office/drawing/2014/main" id="{DC85D786-0AD2-4887-9078-0B324A6C37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31798" y="5073139"/>
            <a:ext cx="2263141" cy="1273017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A8CCF841-7498-41B4-A58A-ACFE845824AB}"/>
              </a:ext>
            </a:extLst>
          </p:cNvPr>
          <p:cNvSpPr txBox="1"/>
          <p:nvPr/>
        </p:nvSpPr>
        <p:spPr>
          <a:xfrm>
            <a:off x="5646199" y="3906554"/>
            <a:ext cx="2263140" cy="96180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1600" dirty="0" err="1">
                <a:solidFill>
                  <a:srgbClr val="FFC000"/>
                </a:solidFill>
              </a:rPr>
              <a:t>revenge</a:t>
            </a:r>
            <a:r>
              <a:rPr lang="it-IT" sz="1600" dirty="0">
                <a:solidFill>
                  <a:srgbClr val="FFC000"/>
                </a:solidFill>
              </a:rPr>
              <a:t>( ) </a:t>
            </a:r>
            <a:r>
              <a:rPr lang="it-IT" sz="1350" dirty="0"/>
              <a:t>-&gt; inizializza una nuova partita tra i due giocatori senza l’uscita del pop-up per la scelta dei nomi.</a:t>
            </a:r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94497509-47D3-4EB7-B52A-C920B507D9C1}"/>
              </a:ext>
            </a:extLst>
          </p:cNvPr>
          <p:cNvSpPr/>
          <p:nvPr/>
        </p:nvSpPr>
        <p:spPr>
          <a:xfrm>
            <a:off x="130118" y="2687011"/>
            <a:ext cx="2187643" cy="994172"/>
          </a:xfrm>
          <a:prstGeom prst="rect">
            <a:avLst/>
          </a:prstGeom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dirty="0" err="1">
                <a:solidFill>
                  <a:srgbClr val="92D050"/>
                </a:solidFill>
              </a:rPr>
              <a:t>gameFinish</a:t>
            </a:r>
            <a:r>
              <a:rPr lang="it-IT" sz="1600" dirty="0">
                <a:solidFill>
                  <a:srgbClr val="92D050"/>
                </a:solidFill>
              </a:rPr>
              <a:t>( ) </a:t>
            </a:r>
            <a:r>
              <a:rPr lang="it-IT" sz="1350" dirty="0"/>
              <a:t>-&gt; Controlla se tutte le caselle sono state giocate e aggiunge la partita nel database.</a:t>
            </a:r>
          </a:p>
        </p:txBody>
      </p:sp>
      <p:sp>
        <p:nvSpPr>
          <p:cNvPr id="20" name="Titolo 1">
            <a:extLst>
              <a:ext uri="{FF2B5EF4-FFF2-40B4-BE49-F238E27FC236}">
                <a16:creationId xmlns:a16="http://schemas.microsoft.com/office/drawing/2014/main" id="{DFE99F3B-AC49-4D5E-9DB3-597109F29787}"/>
              </a:ext>
            </a:extLst>
          </p:cNvPr>
          <p:cNvSpPr txBox="1">
            <a:spLocks/>
          </p:cNvSpPr>
          <p:nvPr/>
        </p:nvSpPr>
        <p:spPr>
          <a:xfrm>
            <a:off x="4346" y="-39453"/>
            <a:ext cx="4927107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dirty="0">
                <a:solidFill>
                  <a:srgbClr val="FF0000"/>
                </a:solidFill>
                <a:latin typeface="Segoe Print" panose="02000600000000000000" pitchFamily="2" charset="0"/>
              </a:rPr>
              <a:t>Multiplayer - kotlin</a:t>
            </a:r>
          </a:p>
        </p:txBody>
      </p:sp>
      <p:sp>
        <p:nvSpPr>
          <p:cNvPr id="21" name="Segnaposto piè di pagina 2">
            <a:extLst>
              <a:ext uri="{FF2B5EF4-FFF2-40B4-BE49-F238E27FC236}">
                <a16:creationId xmlns:a16="http://schemas.microsoft.com/office/drawing/2014/main" id="{A819ED39-DBE7-496C-B9AD-8F91F7FE5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r>
              <a:rPr lang="it-IT"/>
              <a:t>Mobile Programming 2021</a:t>
            </a:r>
          </a:p>
        </p:txBody>
      </p:sp>
      <p:sp>
        <p:nvSpPr>
          <p:cNvPr id="22" name="Segnaposto numero diapositiva 3">
            <a:extLst>
              <a:ext uri="{FF2B5EF4-FFF2-40B4-BE49-F238E27FC236}">
                <a16:creationId xmlns:a16="http://schemas.microsoft.com/office/drawing/2014/main" id="{0C1D36B6-0571-40C4-9832-723232A1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645066F0-4D30-4799-9F72-EBBB480C828E}" type="slidenum">
              <a:rPr lang="it-IT" smtClean="0"/>
              <a:t>9</a:t>
            </a:fld>
            <a:endParaRPr lang="it-IT"/>
          </a:p>
        </p:txBody>
      </p:sp>
      <p:sp>
        <p:nvSpPr>
          <p:cNvPr id="23" name="Segnaposto data 4">
            <a:extLst>
              <a:ext uri="{FF2B5EF4-FFF2-40B4-BE49-F238E27FC236}">
                <a16:creationId xmlns:a16="http://schemas.microsoft.com/office/drawing/2014/main" id="{BEF965CC-2C4D-4805-9344-8F99577626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B676431C-B002-4165-B42A-0E7F7930A3D2}" type="datetime1">
              <a:rPr lang="it-IT" smtClean="0"/>
              <a:t>08/07/2021</a:t>
            </a:fld>
            <a:endParaRPr lang="it-IT"/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60E5F00D-909F-45B5-8BBE-F3B8E65127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4288" y="5062946"/>
            <a:ext cx="2021182" cy="1293405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34B84617-079F-4A8F-B0FD-60BD447A46C5}"/>
              </a:ext>
            </a:extLst>
          </p:cNvPr>
          <p:cNvSpPr txBox="1"/>
          <p:nvPr/>
        </p:nvSpPr>
        <p:spPr>
          <a:xfrm>
            <a:off x="3235612" y="5578654"/>
            <a:ext cx="1248501" cy="60016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825" dirty="0"/>
              <a:t>Filtro applicato alle immagini dei dadi per dare un effetto di blocco e sblocco.</a:t>
            </a:r>
          </a:p>
        </p:txBody>
      </p:sp>
      <p:cxnSp>
        <p:nvCxnSpPr>
          <p:cNvPr id="53" name="Connettore 2 52">
            <a:extLst>
              <a:ext uri="{FF2B5EF4-FFF2-40B4-BE49-F238E27FC236}">
                <a16:creationId xmlns:a16="http://schemas.microsoft.com/office/drawing/2014/main" id="{2CFEE2B6-5780-4ACE-928C-A2F39CB5F0EB}"/>
              </a:ext>
            </a:extLst>
          </p:cNvPr>
          <p:cNvCxnSpPr>
            <a:cxnSpLocks/>
            <a:stCxn id="32" idx="3"/>
            <a:endCxn id="27" idx="1"/>
          </p:cNvCxnSpPr>
          <p:nvPr/>
        </p:nvCxnSpPr>
        <p:spPr>
          <a:xfrm>
            <a:off x="4847209" y="4387455"/>
            <a:ext cx="79899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22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ndroid2021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zato 10">
      <a:majorFont>
        <a:latin typeface="Karla"/>
        <a:ea typeface=""/>
        <a:cs typeface=""/>
      </a:majorFont>
      <a:minorFont>
        <a:latin typeface="Karla"/>
        <a:ea typeface=""/>
        <a:cs typeface="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 cap="flat" cmpd="sng" algn="ctr">
          <a:solidFill>
            <a:schemeClr val="accent6"/>
          </a:solidFill>
          <a:prstDash val="solid"/>
          <a:round/>
          <a:headEnd type="none" w="med" len="med"/>
          <a:tailEnd type="none" w="med" len="med"/>
        </a:ln>
      </a:spPr>
      <a:bodyPr rtlCol="0" anchor="ctr"/>
      <a:lstStyle>
        <a:defPPr algn="ctr">
          <a:defRPr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6"/>
        </a:fontRef>
      </a:style>
    </a:spDef>
    <a:lnDef>
      <a:spPr>
        <a:ln w="38100">
          <a:solidFill>
            <a:schemeClr val="accent6"/>
          </a:solidFill>
          <a:tailEnd type="triangle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ndroid2021" id="{41EA3057-FE6D-48B0-827A-F063D07E7CC1}" vid="{2C2A6620-B849-4BD6-8D88-76DA6E727CEB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EC235982B21BD4799EB2D1225EE75B3" ma:contentTypeVersion="3" ma:contentTypeDescription="Creare un nuovo documento." ma:contentTypeScope="" ma:versionID="2b236644812c200386af6e3c1d1a332e">
  <xsd:schema xmlns:xsd="http://www.w3.org/2001/XMLSchema" xmlns:xs="http://www.w3.org/2001/XMLSchema" xmlns:p="http://schemas.microsoft.com/office/2006/metadata/properties" xmlns:ns2="bfa65c32-7bbb-4785-abd8-3c11c84fb49f" targetNamespace="http://schemas.microsoft.com/office/2006/metadata/properties" ma:root="true" ma:fieldsID="a47e8fad2e8eb954d83e6663abec1f4b" ns2:_="">
    <xsd:import namespace="bfa65c32-7bbb-4785-abd8-3c11c84fb49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a65c32-7bbb-4785-abd8-3c11c84fb4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E6AE62-C473-4B6D-974E-3E87638589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a65c32-7bbb-4785-abd8-3c11c84fb4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B1E375B-9CB5-4309-B1FC-519751CF564D}">
  <ds:schemaRefs>
    <ds:schemaRef ds:uri="http://www.w3.org/XML/1998/namespace"/>
    <ds:schemaRef ds:uri="http://purl.org/dc/terms/"/>
    <ds:schemaRef ds:uri="http://schemas.microsoft.com/office/2006/documentManagement/types"/>
    <ds:schemaRef ds:uri="http://purl.org/dc/dcmitype/"/>
    <ds:schemaRef ds:uri="bfa65c32-7bbb-4785-abd8-3c11c84fb49f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7F6FC0EA-AE4A-4118-A4DA-68A67AAF9DB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Android2021</Template>
  <TotalTime>357</TotalTime>
  <Words>2463</Words>
  <Application>Microsoft Office PowerPoint</Application>
  <PresentationFormat>Presentazione su schermo (4:3)</PresentationFormat>
  <Paragraphs>394</Paragraphs>
  <Slides>49</Slides>
  <Notes>2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49</vt:i4>
      </vt:variant>
    </vt:vector>
  </HeadingPairs>
  <TitlesOfParts>
    <vt:vector size="58" baseType="lpstr">
      <vt:lpstr>Arial</vt:lpstr>
      <vt:lpstr>Calibri</vt:lpstr>
      <vt:lpstr>Courier New</vt:lpstr>
      <vt:lpstr>Karla</vt:lpstr>
      <vt:lpstr>Roboto</vt:lpstr>
      <vt:lpstr>Seaford</vt:lpstr>
      <vt:lpstr>Segoe Print</vt:lpstr>
      <vt:lpstr>Trebuchet MS</vt:lpstr>
      <vt:lpstr>Android2021</vt:lpstr>
      <vt:lpstr>Yahtzee!</vt:lpstr>
      <vt:lpstr>Menu Principale - Modalità </vt:lpstr>
      <vt:lpstr>Menu Principale - Optional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YAHTZEE</vt:lpstr>
      <vt:lpstr>Modalità ‘ONLY TABS’ e ‘ONLY TABS 2’:    </vt:lpstr>
      <vt:lpstr>Struttura layout ONLY TABS :</vt:lpstr>
      <vt:lpstr>Struttura layout ONLY TABS :</vt:lpstr>
      <vt:lpstr>Set caselle e calcolo punteggio:</vt:lpstr>
      <vt:lpstr>Set caselle e calcolo punteggio:</vt:lpstr>
      <vt:lpstr>Set caselle e calcolo punteggio:</vt:lpstr>
      <vt:lpstr>Set caselle e calcolo bonus:</vt:lpstr>
      <vt:lpstr>Set caselle e calcolo punteggio:</vt:lpstr>
      <vt:lpstr>Struttura layout ONLY TABS 2:</vt:lpstr>
      <vt:lpstr>Struttura layout ONLY TABS 2:</vt:lpstr>
      <vt:lpstr>Set caselle 2 players:</vt:lpstr>
      <vt:lpstr>Set name 2 players:</vt:lpstr>
      <vt:lpstr>Set caselle e calcolo punteggio 2 players:</vt:lpstr>
      <vt:lpstr>Set caselle e calcolo punteggio 2 players:</vt:lpstr>
      <vt:lpstr>Calcolo bonus 2 players:</vt:lpstr>
      <vt:lpstr>‘is Winner’ 2 players: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Grafico</vt:lpstr>
      <vt:lpstr>Grafico</vt:lpstr>
      <vt:lpstr>Presentazione standard di PowerPoint</vt:lpstr>
      <vt:lpstr>User</vt:lpstr>
      <vt:lpstr>UserDao</vt:lpstr>
      <vt:lpstr>UserDatabase</vt:lpstr>
      <vt:lpstr>MainActivityViewModel</vt:lpstr>
      <vt:lpstr>Presentazione standard di PowerPoint</vt:lpstr>
      <vt:lpstr>Presentazione standard di PowerPoint</vt:lpstr>
      <vt:lpstr>RecyclerViewAdapter</vt:lpstr>
      <vt:lpstr>MainActivityDataB</vt:lpstr>
      <vt:lpstr>MainActivityDataB</vt:lpstr>
      <vt:lpstr>Insert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massimo regoli</dc:creator>
  <cp:lastModifiedBy>Alessia Cinelli</cp:lastModifiedBy>
  <cp:revision>27</cp:revision>
  <dcterms:created xsi:type="dcterms:W3CDTF">2021-04-20T13:48:57Z</dcterms:created>
  <dcterms:modified xsi:type="dcterms:W3CDTF">2021-07-08T20:58:41Z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0x010100FEC235982B21BD4799EB2D1225EE75B3</vt:lpwstr>
  </property>
</Properties>
</file>